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1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9.xml" ContentType="application/vnd.openxmlformats-officedocument.presentationml.notesSlide+xml"/>
  <Override PartName="/ppt/tags/tag34.xml" ContentType="application/vnd.openxmlformats-officedocument.presentationml.tags+xml"/>
  <Override PartName="/ppt/notesSlides/notesSlide30.xml" ContentType="application/vnd.openxmlformats-officedocument.presentationml.notesSlide+xml"/>
  <Override PartName="/ppt/tags/tag35.xml" ContentType="application/vnd.openxmlformats-officedocument.presentationml.tags+xml"/>
  <Override PartName="/ppt/notesSlides/notesSlide3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658" r:id="rId4"/>
  </p:sldMasterIdLst>
  <p:notesMasterIdLst>
    <p:notesMasterId r:id="rId36"/>
  </p:notesMasterIdLst>
  <p:sldIdLst>
    <p:sldId id="256" r:id="rId5"/>
    <p:sldId id="332" r:id="rId6"/>
    <p:sldId id="352" r:id="rId7"/>
    <p:sldId id="361" r:id="rId8"/>
    <p:sldId id="389" r:id="rId9"/>
    <p:sldId id="362" r:id="rId10"/>
    <p:sldId id="364" r:id="rId11"/>
    <p:sldId id="363" r:id="rId12"/>
    <p:sldId id="366" r:id="rId13"/>
    <p:sldId id="365" r:id="rId14"/>
    <p:sldId id="367" r:id="rId15"/>
    <p:sldId id="369" r:id="rId16"/>
    <p:sldId id="368" r:id="rId17"/>
    <p:sldId id="390" r:id="rId18"/>
    <p:sldId id="377" r:id="rId19"/>
    <p:sldId id="378" r:id="rId20"/>
    <p:sldId id="385" r:id="rId21"/>
    <p:sldId id="379" r:id="rId22"/>
    <p:sldId id="386" r:id="rId23"/>
    <p:sldId id="382" r:id="rId24"/>
    <p:sldId id="380" r:id="rId25"/>
    <p:sldId id="381" r:id="rId26"/>
    <p:sldId id="387" r:id="rId27"/>
    <p:sldId id="384" r:id="rId28"/>
    <p:sldId id="388" r:id="rId29"/>
    <p:sldId id="351" r:id="rId30"/>
    <p:sldId id="383" r:id="rId31"/>
    <p:sldId id="373" r:id="rId32"/>
    <p:sldId id="374" r:id="rId33"/>
    <p:sldId id="375" r:id="rId34"/>
    <p:sldId id="376" r:id="rId35"/>
  </p:sldIdLst>
  <p:sldSz cx="9144000" cy="5143500" type="screen16x9"/>
  <p:notesSz cx="7104063" cy="10234613"/>
  <p:embeddedFontLst>
    <p:embeddedFont>
      <p:font typeface="Lato" panose="020F0502020204030203" pitchFamily="34" charset="0"/>
      <p:regular r:id="rId37"/>
      <p:bold r:id="rId38"/>
      <p:italic r:id="rId39"/>
      <p:boldItalic r:id="rId40"/>
    </p:embeddedFont>
    <p:embeddedFont>
      <p:font typeface="Raleway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184957-24A6-4FBB-A1BD-FC9BB50B2317}" v="35" dt="2024-06-02T15:16:15.866"/>
  </p1510:revLst>
</p1510:revInfo>
</file>

<file path=ppt/tableStyles.xml><?xml version="1.0" encoding="utf-8"?>
<a:tblStyleLst xmlns:a="http://schemas.openxmlformats.org/drawingml/2006/main" def="{C98665B7-6574-423E-A4B5-A6C020D860FF}">
  <a:tblStyle styleId="{C98665B7-6574-423E-A4B5-A6C020D860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1A8698C-63BC-4B6A-AE92-7E62379B444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2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31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1800000" cy="180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3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6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49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7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2.fntdata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9900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59" tIns="99059" rIns="99059" bIns="99059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36788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8834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591354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679007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9770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55060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427191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2137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63324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19574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41256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9153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51324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762970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7636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01406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120680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711646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66082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70894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36072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210665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92077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2008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6727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69069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28927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685889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638687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2875" y="768350"/>
            <a:ext cx="6818313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606f1c2d_30:notes"/>
          <p:cNvSpPr txBox="1">
            <a:spLocks noGrp="1"/>
          </p:cNvSpPr>
          <p:nvPr>
            <p:ph type="body" idx="1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spcFirstLastPara="1" wrap="square" lIns="99059" tIns="99059" rIns="99059" bIns="99059" anchor="t" anchorCtr="0">
            <a:noAutofit/>
          </a:bodyPr>
          <a:lstStyle/>
          <a:p>
            <a:pPr marL="0" indent="0"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3322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45225" y="2762725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None/>
              <a:defRPr sz="4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2533163"/>
            <a:ext cx="7218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2533163"/>
            <a:ext cx="7218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2533163"/>
            <a:ext cx="7218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2533163"/>
            <a:ext cx="52167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/>
          <p:nvPr/>
        </p:nvSpPr>
        <p:spPr>
          <a:xfrm>
            <a:off x="7356366" y="5066325"/>
            <a:ext cx="893700" cy="7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6"/>
          <p:cNvSpPr/>
          <p:nvPr/>
        </p:nvSpPr>
        <p:spPr>
          <a:xfrm>
            <a:off x="8250312" y="5066325"/>
            <a:ext cx="893700" cy="7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0" y="5066325"/>
            <a:ext cx="893700" cy="77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893710" y="5066325"/>
            <a:ext cx="6462600" cy="7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893625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4219456" y="1200150"/>
            <a:ext cx="3136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▷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358388"/>
            <a:ext cx="6462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Raleway"/>
              <a:buNone/>
              <a:defRPr sz="32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373588"/>
            <a:ext cx="6462600" cy="35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Lato"/>
              <a:buChar char="▷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●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○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Lato"/>
              <a:buChar char="■"/>
              <a:defRPr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</p:sldLayoutIdLst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28.xml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tags" Target="../tags/tag23.xml"/><Relationship Id="rId21" Type="http://schemas.openxmlformats.org/officeDocument/2006/relationships/image" Target="../media/image45.png"/><Relationship Id="rId7" Type="http://schemas.openxmlformats.org/officeDocument/2006/relationships/tags" Target="../tags/tag27.xml"/><Relationship Id="rId12" Type="http://schemas.openxmlformats.org/officeDocument/2006/relationships/image" Target="../media/image2.png"/><Relationship Id="rId17" Type="http://schemas.openxmlformats.org/officeDocument/2006/relationships/image" Target="../media/image41.png"/><Relationship Id="rId2" Type="http://schemas.openxmlformats.org/officeDocument/2006/relationships/tags" Target="../tags/tag22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11" Type="http://schemas.openxmlformats.org/officeDocument/2006/relationships/notesSlide" Target="../notesSlides/notesSlide11.xml"/><Relationship Id="rId5" Type="http://schemas.openxmlformats.org/officeDocument/2006/relationships/tags" Target="../tags/tag25.xml"/><Relationship Id="rId15" Type="http://schemas.openxmlformats.org/officeDocument/2006/relationships/image" Target="../media/image39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3.png"/><Relationship Id="rId4" Type="http://schemas.openxmlformats.org/officeDocument/2006/relationships/tags" Target="../tags/tag24.xml"/><Relationship Id="rId9" Type="http://schemas.openxmlformats.org/officeDocument/2006/relationships/tags" Target="../tags/tag29.xml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3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42.png"/><Relationship Id="rId11" Type="http://schemas.openxmlformats.org/officeDocument/2006/relationships/image" Target="../media/image50.png"/><Relationship Id="rId5" Type="http://schemas.openxmlformats.org/officeDocument/2006/relationships/image" Target="../media/image46.png"/><Relationship Id="rId10" Type="http://schemas.openxmlformats.org/officeDocument/2006/relationships/image" Target="../media/image49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notesSlide" Target="../notesSlides/notesSlide29.xml"/><Relationship Id="rId9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10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tags" Target="../tags/tag3.xml"/><Relationship Id="rId21" Type="http://schemas.openxmlformats.org/officeDocument/2006/relationships/image" Target="../media/image9.png"/><Relationship Id="rId7" Type="http://schemas.openxmlformats.org/officeDocument/2006/relationships/tags" Target="../tags/tag7.xml"/><Relationship Id="rId12" Type="http://schemas.openxmlformats.org/officeDocument/2006/relationships/notesSlide" Target="../notesSlides/notesSlide4.xml"/><Relationship Id="rId17" Type="http://schemas.openxmlformats.org/officeDocument/2006/relationships/image" Target="../media/image5.png"/><Relationship Id="rId2" Type="http://schemas.openxmlformats.org/officeDocument/2006/relationships/tags" Target="../tags/tag2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5.xml"/><Relationship Id="rId15" Type="http://schemas.openxmlformats.org/officeDocument/2006/relationships/image" Target="../media/image3.png"/><Relationship Id="rId10" Type="http://schemas.openxmlformats.org/officeDocument/2006/relationships/tags" Target="../tags/tag10.xml"/><Relationship Id="rId19" Type="http://schemas.openxmlformats.org/officeDocument/2006/relationships/image" Target="../media/image7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13" Type="http://schemas.openxmlformats.org/officeDocument/2006/relationships/image" Target="../media/image12.png"/><Relationship Id="rId18" Type="http://schemas.openxmlformats.org/officeDocument/2006/relationships/image" Target="../media/image34.png"/><Relationship Id="rId3" Type="http://schemas.openxmlformats.org/officeDocument/2006/relationships/tags" Target="../tags/tag1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" Type="http://schemas.openxmlformats.org/officeDocument/2006/relationships/tags" Target="../tags/tag16.xml"/><Relationship Id="rId16" Type="http://schemas.openxmlformats.org/officeDocument/2006/relationships/image" Target="../media/image32.png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28.png"/><Relationship Id="rId5" Type="http://schemas.openxmlformats.org/officeDocument/2006/relationships/tags" Target="../tags/tag19.xml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19" Type="http://schemas.openxmlformats.org/officeDocument/2006/relationships/image" Target="../media/image35.png"/><Relationship Id="rId4" Type="http://schemas.openxmlformats.org/officeDocument/2006/relationships/tags" Target="../tags/tag18.xml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664680" y="2712420"/>
            <a:ext cx="67365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/>
              <a:t>Self-Adaptive Multiwavelet-Based Operator </a:t>
            </a:r>
            <a:endParaRPr sz="2400" dirty="0"/>
          </a:p>
        </p:txBody>
      </p:sp>
      <p:sp>
        <p:nvSpPr>
          <p:cNvPr id="3" name="Google Shape;88;p12">
            <a:extLst>
              <a:ext uri="{FF2B5EF4-FFF2-40B4-BE49-F238E27FC236}">
                <a16:creationId xmlns:a16="http://schemas.microsoft.com/office/drawing/2014/main" id="{AEB4300A-3123-4497-9DCE-64E21B3D29D1}"/>
              </a:ext>
            </a:extLst>
          </p:cNvPr>
          <p:cNvSpPr txBox="1">
            <a:spLocks/>
          </p:cNvSpPr>
          <p:nvPr/>
        </p:nvSpPr>
        <p:spPr>
          <a:xfrm>
            <a:off x="2226997" y="4059013"/>
            <a:ext cx="389882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algn="ctr"/>
            <a:r>
              <a:rPr lang="en-US" sz="1100" dirty="0"/>
              <a:t>  </a:t>
            </a:r>
            <a:r>
              <a:rPr lang="en-US" sz="1200" dirty="0" err="1"/>
              <a:t>Dept.of</a:t>
            </a:r>
            <a:r>
              <a:rPr lang="en-US" sz="1200" dirty="0"/>
              <a:t> Mathematical Sciences, KAIST</a:t>
            </a:r>
            <a:endParaRPr lang="en-US" sz="1100" dirty="0"/>
          </a:p>
          <a:p>
            <a:pPr algn="ctr"/>
            <a:r>
              <a:rPr lang="en-US" sz="1050" dirty="0"/>
              <a:t>Group 2, Sungjong Lee, </a:t>
            </a:r>
            <a:r>
              <a:rPr lang="en-US" sz="1050" dirty="0" err="1"/>
              <a:t>Jingu</a:t>
            </a:r>
            <a:r>
              <a:rPr lang="en-US" sz="1050" dirty="0"/>
              <a:t> Hwang</a:t>
            </a:r>
          </a:p>
        </p:txBody>
      </p:sp>
      <p:sp>
        <p:nvSpPr>
          <p:cNvPr id="4" name="Google Shape;88;p12">
            <a:extLst>
              <a:ext uri="{FF2B5EF4-FFF2-40B4-BE49-F238E27FC236}">
                <a16:creationId xmlns:a16="http://schemas.microsoft.com/office/drawing/2014/main" id="{8DB17F4D-A90D-4B4C-8ED1-3FDA2B7193B0}"/>
              </a:ext>
            </a:extLst>
          </p:cNvPr>
          <p:cNvSpPr txBox="1">
            <a:spLocks/>
          </p:cNvSpPr>
          <p:nvPr/>
        </p:nvSpPr>
        <p:spPr>
          <a:xfrm>
            <a:off x="3546282" y="4387204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050" dirty="0"/>
              <a:t>June 4</a:t>
            </a:r>
            <a:r>
              <a:rPr lang="en-US" sz="1050" baseline="30000" dirty="0"/>
              <a:t>th</a:t>
            </a:r>
            <a:r>
              <a:rPr lang="en-US" sz="1050" dirty="0"/>
              <a:t>, 2024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10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94;p13">
            <a:extLst>
              <a:ext uri="{FF2B5EF4-FFF2-40B4-BE49-F238E27FC236}">
                <a16:creationId xmlns:a16="http://schemas.microsoft.com/office/drawing/2014/main" id="{43C64FD3-04E2-4912-8DEA-4F2261C95CA5}"/>
              </a:ext>
            </a:extLst>
          </p:cNvPr>
          <p:cNvSpPr txBox="1"/>
          <p:nvPr/>
        </p:nvSpPr>
        <p:spPr>
          <a:xfrm>
            <a:off x="811293" y="880841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Multiwavelet Transform</a:t>
            </a:r>
          </a:p>
        </p:txBody>
      </p:sp>
      <p:sp>
        <p:nvSpPr>
          <p:cNvPr id="2" name="Google Shape;88;p12 1">
            <a:extLst>
              <a:ext uri="{FF2B5EF4-FFF2-40B4-BE49-F238E27FC236}">
                <a16:creationId xmlns:a16="http://schemas.microsoft.com/office/drawing/2014/main" id="{CC38BA50-D591-0CF9-9BA9-0E7C2D16E83D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400"/>
              <a:buFont typeface="Raleway"/>
              <a:buNone/>
              <a:tabLst/>
              <a:defRPr/>
            </a:pPr>
            <a:r>
              <a:rPr lang="en-US" sz="1100" b="1" dirty="0">
                <a:solidFill>
                  <a:srgbClr val="2185C5"/>
                </a:solidFill>
              </a:rPr>
              <a:t>2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185C5"/>
                </a:solidFill>
                <a:effectLst/>
                <a:uLnTx/>
                <a:uFillTx/>
                <a:latin typeface="Raleway"/>
                <a:sym typeface="Raleway"/>
              </a:rPr>
              <a:t>. Introduction to Multiwavelet space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4F11AF-7648-59D3-AC17-82B4F38C8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304" y="1059712"/>
            <a:ext cx="6772275" cy="329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552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11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Multiwavelet Transform</a:t>
            </a:r>
          </a:p>
        </p:txBody>
      </p:sp>
      <p:sp>
        <p:nvSpPr>
          <p:cNvPr id="2" name="Google Shape;88;p12 1">
            <a:extLst>
              <a:ext uri="{FF2B5EF4-FFF2-40B4-BE49-F238E27FC236}">
                <a16:creationId xmlns:a16="http://schemas.microsoft.com/office/drawing/2014/main" id="{CC38BA50-D591-0CF9-9BA9-0E7C2D16E83D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400"/>
              <a:buFont typeface="Raleway"/>
              <a:buNone/>
              <a:tabLst/>
              <a:defRPr/>
            </a:pPr>
            <a:r>
              <a:rPr lang="en-US" altLang="ko-KR" sz="1100" b="1" dirty="0">
                <a:solidFill>
                  <a:srgbClr val="2185C5"/>
                </a:solidFill>
              </a:rPr>
              <a:t>2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2185C5"/>
                </a:solidFill>
                <a:effectLst/>
                <a:uLnTx/>
                <a:uFillTx/>
                <a:latin typeface="Raleway"/>
                <a:sym typeface="Raleway"/>
              </a:rPr>
              <a:t>. Introduction to Multiwavelet space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E18518D-60D7-02FC-BACA-5C63FE888523}"/>
              </a:ext>
            </a:extLst>
          </p:cNvPr>
          <p:cNvGrpSpPr/>
          <p:nvPr/>
        </p:nvGrpSpPr>
        <p:grpSpPr>
          <a:xfrm>
            <a:off x="859687" y="743157"/>
            <a:ext cx="7146403" cy="3389233"/>
            <a:chOff x="811292" y="1390955"/>
            <a:chExt cx="7146403" cy="3389233"/>
          </a:xfrm>
        </p:grpSpPr>
        <p:sp>
          <p:nvSpPr>
            <p:cNvPr id="14" name="Google Shape;94;p13">
              <a:extLst>
                <a:ext uri="{FF2B5EF4-FFF2-40B4-BE49-F238E27FC236}">
                  <a16:creationId xmlns:a16="http://schemas.microsoft.com/office/drawing/2014/main" id="{43C64FD3-04E2-4912-8DEA-4F2261C95CA5}"/>
                </a:ext>
              </a:extLst>
            </p:cNvPr>
            <p:cNvSpPr txBox="1"/>
            <p:nvPr/>
          </p:nvSpPr>
          <p:spPr>
            <a:xfrm>
              <a:off x="811292" y="1390955"/>
              <a:ext cx="7146403" cy="3389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77480"/>
                </a:buClr>
                <a:buSzPts val="1100"/>
                <a:tabLst/>
                <a:defRPr/>
              </a:pPr>
              <a:r>
                <a:rPr lang="en-US" dirty="0">
                  <a:solidFill>
                    <a:schemeClr val="tx2">
                      <a:lumMod val="10000"/>
                    </a:schemeClr>
                  </a:solidFill>
                  <a:latin typeface="Lato"/>
                  <a:ea typeface="Lato"/>
                  <a:cs typeface="Lato"/>
                  <a:sym typeface="Lato"/>
                </a:rPr>
                <a:t>Non-standard wavelet representation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77480"/>
                </a:buClr>
                <a:buSzPts val="1100"/>
                <a:tabLst/>
                <a:defRPr/>
              </a:pPr>
              <a:r>
                <a:rPr lang="en-US" dirty="0">
                  <a:solidFill>
                    <a:srgbClr val="677480"/>
                  </a:solidFill>
                  <a:latin typeface="Lato"/>
                  <a:ea typeface="Lato"/>
                  <a:cs typeface="Lato"/>
                  <a:sym typeface="Lato"/>
                </a:rPr>
                <a:t>Let      be integral operator with kernel             .  Let        be the projection of       over       . If       is the projection operator defined by      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77480"/>
                </a:buClr>
                <a:buSzPts val="1100"/>
                <a:tabLst/>
                <a:defRPr/>
              </a:pPr>
              <a:endPara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77480"/>
                </a:buClr>
                <a:buSzPts val="1100"/>
                <a:tabLst/>
                <a:defRPr/>
              </a:pPr>
              <a:endPara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77480"/>
                </a:buClr>
                <a:buSzPts val="1100"/>
                <a:tabLst/>
                <a:defRPr/>
              </a:pPr>
              <a:r>
                <a:rPr lang="en-US" dirty="0">
                  <a:solidFill>
                    <a:srgbClr val="677480"/>
                  </a:solidFill>
                  <a:latin typeface="Lato"/>
                  <a:ea typeface="Lato"/>
                  <a:cs typeface="Lato"/>
                  <a:sym typeface="Lato"/>
                </a:rPr>
                <a:t>then we have                          .  Ultimately, we obtain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77480"/>
                </a:buClr>
                <a:buSzPts val="1100"/>
                <a:tabLst/>
                <a:defRPr/>
              </a:pPr>
              <a:endPara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77480"/>
                </a:buClr>
                <a:buSzPts val="1100"/>
                <a:tabLst/>
                <a:defRPr/>
              </a:pPr>
              <a:endPara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77480"/>
                </a:buClr>
                <a:buSzPts val="1100"/>
                <a:tabLst/>
                <a:defRPr/>
              </a:pPr>
              <a:r>
                <a:rPr lang="en-US" dirty="0">
                  <a:solidFill>
                    <a:srgbClr val="677480"/>
                  </a:solidFill>
                  <a:latin typeface="Lato"/>
                  <a:ea typeface="Lato"/>
                  <a:cs typeface="Lato"/>
                  <a:sym typeface="Lato"/>
                </a:rPr>
                <a:t>via telescoping sum. Here,              is the coarsest scale under consideration.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77480"/>
                </a:buClr>
                <a:buSzPts val="1100"/>
                <a:tabLst/>
                <a:defRPr/>
              </a:pPr>
              <a:endPara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77480"/>
                </a:buClr>
                <a:buSzPts val="1100"/>
                <a:tabLst/>
                <a:defRPr/>
              </a:pPr>
              <a:endPara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77480"/>
                </a:buClr>
                <a:buSzPts val="1100"/>
                <a:tabLst/>
                <a:defRPr/>
              </a:pPr>
              <a:endPara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pic>
          <p:nvPicPr>
            <p:cNvPr id="4" name="그림 3" descr="\documentclass{article}&#10;\usepackage{amsmath}&#10;\usepackage{amsfonts}&#10;\pagestyle{empty}&#10;\begin{document}&#10;&#10;$T$&#10;&#10;&#10;\end{document}" title="IguanaTex Bitmap Display">
              <a:extLst>
                <a:ext uri="{FF2B5EF4-FFF2-40B4-BE49-F238E27FC236}">
                  <a16:creationId xmlns:a16="http://schemas.microsoft.com/office/drawing/2014/main" id="{CEEC1DC7-45B1-815F-0A47-2CF3441CAECF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237104" y="1892143"/>
              <a:ext cx="138971" cy="136533"/>
            </a:xfrm>
            <a:prstGeom prst="rect">
              <a:avLst/>
            </a:prstGeom>
          </p:spPr>
        </p:pic>
        <p:pic>
          <p:nvPicPr>
            <p:cNvPr id="9" name="그림 8" descr="\documentclass{article}&#10;\usepackage{amsmath}&#10;\usepackage{amsfonts}&#10;\pagestyle{empty}&#10;\begin{document}&#10;&#10;$K(x,y)$&#10;&#10;&#10;\end{document}" title="IguanaTex Bitmap Display">
              <a:extLst>
                <a:ext uri="{FF2B5EF4-FFF2-40B4-BE49-F238E27FC236}">
                  <a16:creationId xmlns:a16="http://schemas.microsoft.com/office/drawing/2014/main" id="{C5CE8400-26D6-82C9-3AD0-405D2743196A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3"/>
            <a:stretch>
              <a:fillRect/>
            </a:stretch>
          </p:blipFill>
          <p:spPr>
            <a:xfrm>
              <a:off x="3937000" y="1871342"/>
              <a:ext cx="550400" cy="178133"/>
            </a:xfrm>
            <a:prstGeom prst="rect">
              <a:avLst/>
            </a:prstGeom>
          </p:spPr>
        </p:pic>
        <p:pic>
          <p:nvPicPr>
            <p:cNvPr id="13" name="그림 12" descr="\documentclass{article}&#10;\usepackage{amsmath}&#10;\usepackage{amsfonts}&#10;\pagestyle{empty}&#10;\begin{document}&#10;&#10;$T_n$&#10;&#10;&#10;\end{document}" title="IguanaTex Bitmap Display">
              <a:extLst>
                <a:ext uri="{FF2B5EF4-FFF2-40B4-BE49-F238E27FC236}">
                  <a16:creationId xmlns:a16="http://schemas.microsoft.com/office/drawing/2014/main" id="{A92A01F7-7C67-7FFA-09D3-D2F59606B69C}"/>
                </a:ext>
              </a:extLst>
            </p:cNvPr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4"/>
            <a:stretch>
              <a:fillRect/>
            </a:stretch>
          </p:blipFill>
          <p:spPr>
            <a:xfrm>
              <a:off x="4966057" y="1876293"/>
              <a:ext cx="208457" cy="168229"/>
            </a:xfrm>
            <a:prstGeom prst="rect">
              <a:avLst/>
            </a:prstGeom>
          </p:spPr>
        </p:pic>
        <p:pic>
          <p:nvPicPr>
            <p:cNvPr id="16" name="그림 15" descr="\documentclass{article}&#10;\usepackage{amsmath}&#10;\usepackage{amsfonts}&#10;\pagestyle{empty}&#10;\begin{document}&#10;&#10;$T$&#10;&#10;&#10;\end{document}" title="IguanaTex Bitmap Display">
              <a:extLst>
                <a:ext uri="{FF2B5EF4-FFF2-40B4-BE49-F238E27FC236}">
                  <a16:creationId xmlns:a16="http://schemas.microsoft.com/office/drawing/2014/main" id="{4A8B0514-EAF4-ADA7-3FF5-9101FB3FCDDE}"/>
                </a:ext>
              </a:extLst>
            </p:cNvPr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6909354" y="1879105"/>
              <a:ext cx="138971" cy="136533"/>
            </a:xfrm>
            <a:prstGeom prst="rect">
              <a:avLst/>
            </a:prstGeom>
          </p:spPr>
        </p:pic>
        <p:pic>
          <p:nvPicPr>
            <p:cNvPr id="19" name="그림 18" descr="\documentclass{article}&#10;\usepackage{amsmath}&#10;\usepackage{amsfonts}&#10;\pagestyle{empty}&#10;\begin{document}&#10;&#10;$V_n^k$&#10;&#10;&#10;\end{document}" title="IguanaTex Bitmap Display">
              <a:extLst>
                <a:ext uri="{FF2B5EF4-FFF2-40B4-BE49-F238E27FC236}">
                  <a16:creationId xmlns:a16="http://schemas.microsoft.com/office/drawing/2014/main" id="{030FAB85-38EF-7F55-7A82-DC360C854F6F}"/>
                </a:ext>
              </a:extLst>
            </p:cNvPr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7555690" y="1845830"/>
              <a:ext cx="203733" cy="195200"/>
            </a:xfrm>
            <a:prstGeom prst="rect">
              <a:avLst/>
            </a:prstGeom>
          </p:spPr>
        </p:pic>
        <p:pic>
          <p:nvPicPr>
            <p:cNvPr id="21" name="그림 20" descr="\documentclass{article}&#10;\usepackage{amsmath}&#10;\usepackage{amsfonts}&#10;\pagestyle{empty}&#10;\begin{document}&#10;&#10;$P_n$&#10;&#10;&#10;\end{document}" title="IguanaTex Bitmap Display">
              <a:extLst>
                <a:ext uri="{FF2B5EF4-FFF2-40B4-BE49-F238E27FC236}">
                  <a16:creationId xmlns:a16="http://schemas.microsoft.com/office/drawing/2014/main" id="{C7519183-2396-9269-3DD8-E9185E1B7DF6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6"/>
            <a:stretch>
              <a:fillRect/>
            </a:stretch>
          </p:blipFill>
          <p:spPr>
            <a:xfrm>
              <a:off x="1077809" y="2095500"/>
              <a:ext cx="216990" cy="169448"/>
            </a:xfrm>
            <a:prstGeom prst="rect">
              <a:avLst/>
            </a:prstGeom>
          </p:spPr>
        </p:pic>
        <p:pic>
          <p:nvPicPr>
            <p:cNvPr id="23" name="그림 22" descr="\documentclass{article}&#10;\usepackage{amsmath}&#10;\usepackage{amsfonts}&#10;\pagestyle{empty}&#10;\begin{document}&#10;&#10;$P_n(f) = \sum_{j,l} \langle f, \phi_{jl}^n \rangle \phi_{jl}^n$&#10;&#10;&#10;\end{document}" title="IguanaTex Bitmap Display">
              <a:extLst>
                <a:ext uri="{FF2B5EF4-FFF2-40B4-BE49-F238E27FC236}">
                  <a16:creationId xmlns:a16="http://schemas.microsoft.com/office/drawing/2014/main" id="{999A4AA0-24EB-D1B2-E38D-D33436E0F2AB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/>
            <a:stretch>
              <a:fillRect/>
            </a:stretch>
          </p:blipFill>
          <p:spPr>
            <a:xfrm>
              <a:off x="3150895" y="2454163"/>
              <a:ext cx="2023619" cy="242590"/>
            </a:xfrm>
            <a:prstGeom prst="rect">
              <a:avLst/>
            </a:prstGeom>
          </p:spPr>
        </p:pic>
        <p:pic>
          <p:nvPicPr>
            <p:cNvPr id="25" name="그림 24" descr="\documentclass{article}&#10;\usepackage{amsmath}&#10;\usepackage{amsfonts}&#10;\pagestyle{empty}&#10;\begin{document}&#10;&#10;$T_n = P_n T P_n$&#10;&#10;&#10;\end{document}" title="IguanaTex Bitmap Display">
              <a:extLst>
                <a:ext uri="{FF2B5EF4-FFF2-40B4-BE49-F238E27FC236}">
                  <a16:creationId xmlns:a16="http://schemas.microsoft.com/office/drawing/2014/main" id="{4CE5CABC-5F4D-69BC-FE9A-267C78991A5A}"/>
                </a:ext>
              </a:extLst>
            </p:cNvPr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/>
            <a:stretch>
              <a:fillRect/>
            </a:stretch>
          </p:blipFill>
          <p:spPr>
            <a:xfrm>
              <a:off x="2045219" y="2957393"/>
              <a:ext cx="1105676" cy="169448"/>
            </a:xfrm>
            <a:prstGeom prst="rect">
              <a:avLst/>
            </a:prstGeom>
          </p:spPr>
        </p:pic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595A0B32-FAD1-0DB5-ECFB-88EC2676E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201998" y="3279519"/>
              <a:ext cx="5190554" cy="482842"/>
            </a:xfrm>
            <a:prstGeom prst="rect">
              <a:avLst/>
            </a:prstGeom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26AAEA64-3EFA-AE68-23EF-914F91F8AF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475581" y="3353524"/>
              <a:ext cx="1399085" cy="238706"/>
            </a:xfrm>
            <a:prstGeom prst="rect">
              <a:avLst/>
            </a:prstGeom>
          </p:spPr>
        </p:pic>
        <p:pic>
          <p:nvPicPr>
            <p:cNvPr id="31" name="그림 30" descr="\documentclass{article}&#10;\usepackage{amsmath}&#10;\usepackage{amsfonts}&#10;\pagestyle{empty}&#10;\begin{document}&#10;&#10;$L \geq 0$&#10;&#10;&#10;\end{document}" title="IguanaTex Bitmap Display">
              <a:extLst>
                <a:ext uri="{FF2B5EF4-FFF2-40B4-BE49-F238E27FC236}">
                  <a16:creationId xmlns:a16="http://schemas.microsoft.com/office/drawing/2014/main" id="{804EEC0E-3304-A394-D4D9-D03547D24CBF}"/>
                </a:ext>
              </a:extLst>
            </p:cNvPr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21"/>
            <a:stretch>
              <a:fillRect/>
            </a:stretch>
          </p:blipFill>
          <p:spPr>
            <a:xfrm>
              <a:off x="3028950" y="3832144"/>
              <a:ext cx="493714" cy="1657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9934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12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94;p13">
            <a:extLst>
              <a:ext uri="{FF2B5EF4-FFF2-40B4-BE49-F238E27FC236}">
                <a16:creationId xmlns:a16="http://schemas.microsoft.com/office/drawing/2014/main" id="{43C64FD3-04E2-4912-8DEA-4F2261C95CA5}"/>
              </a:ext>
            </a:extLst>
          </p:cNvPr>
          <p:cNvSpPr txBox="1"/>
          <p:nvPr/>
        </p:nvSpPr>
        <p:spPr>
          <a:xfrm>
            <a:off x="793757" y="795164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Decouple scale interactions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Multiwavelet Transform</a:t>
            </a: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7F8FE0A5-2FE0-DC3F-8CF3-0F2B362CD5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3324" y="1454150"/>
            <a:ext cx="2697426" cy="1493736"/>
          </a:xfrm>
          <a:prstGeom prst="rect">
            <a:avLst/>
          </a:prstGeom>
        </p:spPr>
      </p:pic>
      <p:pic>
        <p:nvPicPr>
          <p:cNvPr id="3" name="그림 2" descr="\documentclass{article}&#10;\usepackage{amsmath}&#10;\usepackage{amsfonts}&#10;\pagestyle{empty}&#10;\begin{document}&#10;&#10;$T_n = P_n T P_n$&#10;&#10;&#10;\end{document}" title="IguanaTex Bitmap Display">
            <a:extLst>
              <a:ext uri="{FF2B5EF4-FFF2-40B4-BE49-F238E27FC236}">
                <a16:creationId xmlns:a16="http://schemas.microsoft.com/office/drawing/2014/main" id="{CC907199-3A39-0D20-3C08-D24A517D2A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256052" y="1055307"/>
            <a:ext cx="1105676" cy="1694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0D434B7-BBFD-9060-9D75-EB62778DF1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1521" y="1277262"/>
            <a:ext cx="4781695" cy="44480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4E4E066-1595-ED9C-AD66-73D40C2166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6052" y="1722071"/>
            <a:ext cx="4094190" cy="24771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92D19B-AD9F-D65D-A9FF-9FA4EAE5DB0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3757" y="3150079"/>
            <a:ext cx="4025446" cy="1493737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0776434-B4F0-024C-2192-96CDDC0151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0848" y="2044972"/>
            <a:ext cx="4983152" cy="4448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B13379F-A538-53B8-35A1-465392E89342}"/>
              </a:ext>
            </a:extLst>
          </p:cNvPr>
          <p:cNvSpPr txBox="1"/>
          <p:nvPr/>
        </p:nvSpPr>
        <p:spPr>
          <a:xfrm>
            <a:off x="5261690" y="2812682"/>
            <a:ext cx="31849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 practice, we usually take             </a:t>
            </a:r>
          </a:p>
          <a:p>
            <a:r>
              <a:rPr lang="en-US" altLang="ko-KR" dirty="0"/>
              <a:t>to be the fixed size kernel neural networks(e.g. single slide CNN).</a:t>
            </a:r>
            <a:endParaRPr lang="ko-KR" altLang="en-US" dirty="0"/>
          </a:p>
        </p:txBody>
      </p:sp>
      <p:pic>
        <p:nvPicPr>
          <p:cNvPr id="20" name="그림 19" descr="\documentclass{article}&#10;\usepackage{amsmath}&#10;\usepackage{amsfonts}&#10;\pagestyle{empty}&#10;\begin{document}&#10;&#10;$A,B,C$&#10;&#10;&#10;\end{document}" title="IguanaTex Bitmap Display">
            <a:extLst>
              <a:ext uri="{FF2B5EF4-FFF2-40B4-BE49-F238E27FC236}">
                <a16:creationId xmlns:a16="http://schemas.microsoft.com/office/drawing/2014/main" id="{F3DD7C60-A76E-22F8-D192-C6496B846F7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480936" y="2902443"/>
            <a:ext cx="563200" cy="161067"/>
          </a:xfrm>
          <a:prstGeom prst="rect">
            <a:avLst/>
          </a:prstGeom>
        </p:spPr>
      </p:pic>
      <p:sp>
        <p:nvSpPr>
          <p:cNvPr id="9" name="Google Shape;88;p12 1">
            <a:extLst>
              <a:ext uri="{FF2B5EF4-FFF2-40B4-BE49-F238E27FC236}">
                <a16:creationId xmlns:a16="http://schemas.microsoft.com/office/drawing/2014/main" id="{DC084BB1-3B4F-24E0-4660-B07F7871DABE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400"/>
              <a:buFont typeface="Raleway"/>
              <a:buNone/>
              <a:tabLst/>
              <a:defRPr/>
            </a:pPr>
            <a:r>
              <a:rPr lang="en-US" altLang="ko-KR" sz="1100" b="1" dirty="0">
                <a:solidFill>
                  <a:srgbClr val="2185C5"/>
                </a:solidFill>
              </a:rPr>
              <a:t>2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2185C5"/>
                </a:solidFill>
                <a:effectLst/>
                <a:uLnTx/>
                <a:uFillTx/>
                <a:latin typeface="Raleway"/>
                <a:sym typeface="Raleway"/>
              </a:rPr>
              <a:t>. Introduction to Multiwavelet space</a:t>
            </a:r>
          </a:p>
        </p:txBody>
      </p:sp>
    </p:spTree>
    <p:extLst>
      <p:ext uri="{BB962C8B-B14F-4D97-AF65-F5344CB8AC3E}">
        <p14:creationId xmlns:p14="http://schemas.microsoft.com/office/powerpoint/2010/main" val="2014475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13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94;p13">
            <a:extLst>
              <a:ext uri="{FF2B5EF4-FFF2-40B4-BE49-F238E27FC236}">
                <a16:creationId xmlns:a16="http://schemas.microsoft.com/office/drawing/2014/main" id="{43C64FD3-04E2-4912-8DEA-4F2261C95CA5}"/>
              </a:ext>
            </a:extLst>
          </p:cNvPr>
          <p:cNvSpPr txBox="1"/>
          <p:nvPr/>
        </p:nvSpPr>
        <p:spPr>
          <a:xfrm>
            <a:off x="793757" y="904186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Multiwavelet Transform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46E19AB-1C9A-BC32-071F-787FAF8640F0}"/>
              </a:ext>
            </a:extLst>
          </p:cNvPr>
          <p:cNvGrpSpPr/>
          <p:nvPr/>
        </p:nvGrpSpPr>
        <p:grpSpPr>
          <a:xfrm>
            <a:off x="1725715" y="1043767"/>
            <a:ext cx="5593763" cy="3272996"/>
            <a:chOff x="1563588" y="1043767"/>
            <a:chExt cx="5593763" cy="327299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AE4355A-6A36-9CDB-8E52-0D182022A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8164" y="1043767"/>
              <a:ext cx="5479187" cy="3249652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23FED93-419B-DE0B-58DF-6B4011929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3588" y="1341469"/>
              <a:ext cx="1389162" cy="1463748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F5ACFB6-3795-F78E-BC39-3E9D5EA3F2DE}"/>
                </a:ext>
              </a:extLst>
            </p:cNvPr>
            <p:cNvSpPr/>
            <p:nvPr/>
          </p:nvSpPr>
          <p:spPr>
            <a:xfrm>
              <a:off x="4756150" y="3975100"/>
              <a:ext cx="1314450" cy="341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Google Shape;88;p12 1">
            <a:extLst>
              <a:ext uri="{FF2B5EF4-FFF2-40B4-BE49-F238E27FC236}">
                <a16:creationId xmlns:a16="http://schemas.microsoft.com/office/drawing/2014/main" id="{656D3164-11B6-D1D9-90CA-B8DECC421058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400"/>
              <a:buFont typeface="Raleway"/>
              <a:buNone/>
              <a:tabLst/>
              <a:defRPr/>
            </a:pPr>
            <a:r>
              <a:rPr lang="en-US" altLang="ko-KR" sz="1100" b="1" dirty="0">
                <a:solidFill>
                  <a:srgbClr val="2185C5"/>
                </a:solidFill>
              </a:rPr>
              <a:t>2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2185C5"/>
                </a:solidFill>
                <a:effectLst/>
                <a:uLnTx/>
                <a:uFillTx/>
                <a:latin typeface="Raleway"/>
                <a:sym typeface="Raleway"/>
              </a:rPr>
              <a:t>. Introduction to Multiwavelet space</a:t>
            </a:r>
          </a:p>
        </p:txBody>
      </p:sp>
    </p:spTree>
    <p:extLst>
      <p:ext uri="{BB962C8B-B14F-4D97-AF65-F5344CB8AC3E}">
        <p14:creationId xmlns:p14="http://schemas.microsoft.com/office/powerpoint/2010/main" val="923179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88;p12 1">
            <a:extLst>
              <a:ext uri="{FF2B5EF4-FFF2-40B4-BE49-F238E27FC236}">
                <a16:creationId xmlns:a16="http://schemas.microsoft.com/office/drawing/2014/main" id="{55C2AA4E-1224-46CC-804A-8DDB917AE122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400"/>
              <a:buFont typeface="Raleway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185C5"/>
                </a:solidFill>
                <a:effectLst/>
                <a:uLnTx/>
                <a:uFillTx/>
                <a:latin typeface="Raleway"/>
                <a:sym typeface="Raleway"/>
              </a:rPr>
              <a:t>3.</a:t>
            </a:r>
            <a:r>
              <a:rPr lang="en-US" sz="1100" b="1" dirty="0">
                <a:solidFill>
                  <a:srgbClr val="2185C5"/>
                </a:solidFill>
              </a:rPr>
              <a:t> Self Adaptive Multiwavelet Neural Operator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2185C5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  <p:sp>
        <p:nvSpPr>
          <p:cNvPr id="14" name="Google Shape;94;p13">
            <a:extLst>
              <a:ext uri="{FF2B5EF4-FFF2-40B4-BE49-F238E27FC236}">
                <a16:creationId xmlns:a16="http://schemas.microsoft.com/office/drawing/2014/main" id="{43C64FD3-04E2-4912-8DEA-4F2261C95CA5}"/>
              </a:ext>
            </a:extLst>
          </p:cNvPr>
          <p:cNvSpPr txBox="1"/>
          <p:nvPr/>
        </p:nvSpPr>
        <p:spPr>
          <a:xfrm>
            <a:off x="772382" y="880842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Slow</a:t>
            </a: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than FNO..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Needs further study over the frequency domain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Not many variants developed yet(unlike FNO)- hard to modify the multiwavelet representation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67748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67748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Our goal is…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Speed up!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Higher accuracy(if possible)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Investigate the frequencies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67748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6" name="Google Shape;88;p12 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Drawbacks of MWO</a:t>
            </a:r>
          </a:p>
        </p:txBody>
      </p:sp>
    </p:spTree>
    <p:extLst>
      <p:ext uri="{BB962C8B-B14F-4D97-AF65-F5344CB8AC3E}">
        <p14:creationId xmlns:p14="http://schemas.microsoft.com/office/powerpoint/2010/main" val="2151092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15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4328040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Self-Adaptive Multiwavelet based Operator(SA-MWO)</a:t>
            </a:r>
          </a:p>
        </p:txBody>
      </p:sp>
      <p:sp>
        <p:nvSpPr>
          <p:cNvPr id="9" name="Google Shape;88;p12 1">
            <a:extLst>
              <a:ext uri="{FF2B5EF4-FFF2-40B4-BE49-F238E27FC236}">
                <a16:creationId xmlns:a16="http://schemas.microsoft.com/office/drawing/2014/main" id="{DC084BB1-3B4F-24E0-4660-B07F7871DABE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2185C5"/>
              </a:buClr>
              <a:defRPr/>
            </a:pPr>
            <a:r>
              <a:rPr lang="en-US" sz="1100" b="1" dirty="0">
                <a:solidFill>
                  <a:srgbClr val="2185C5"/>
                </a:solidFill>
              </a:rPr>
              <a:t>3. </a:t>
            </a:r>
            <a:r>
              <a:rPr lang="en-US" altLang="ko-KR" sz="1100" b="1" dirty="0">
                <a:latin typeface="Raleway" pitchFamily="2" charset="0"/>
                <a:ea typeface="나눔고딕" panose="020D0604000000000000" pitchFamily="50" charset="-127"/>
              </a:rPr>
              <a:t>Self-Adaptive Multiwavelet based Operator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400"/>
              <a:buFont typeface="Raleway"/>
              <a:buNone/>
              <a:tabLst/>
              <a:defRPr/>
            </a:pP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2185C5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22ABECB-5E99-A05E-DBF3-AAE3A723D5D0}"/>
              </a:ext>
            </a:extLst>
          </p:cNvPr>
          <p:cNvGrpSpPr/>
          <p:nvPr/>
        </p:nvGrpSpPr>
        <p:grpSpPr>
          <a:xfrm>
            <a:off x="998798" y="998628"/>
            <a:ext cx="7146403" cy="3389233"/>
            <a:chOff x="998798" y="998628"/>
            <a:chExt cx="7146403" cy="3389233"/>
          </a:xfrm>
        </p:grpSpPr>
        <p:sp>
          <p:nvSpPr>
            <p:cNvPr id="2" name="Google Shape;94;p13">
              <a:extLst>
                <a:ext uri="{FF2B5EF4-FFF2-40B4-BE49-F238E27FC236}">
                  <a16:creationId xmlns:a16="http://schemas.microsoft.com/office/drawing/2014/main" id="{0ADFB47A-B694-D7E8-E7A8-680019B9886C}"/>
                </a:ext>
              </a:extLst>
            </p:cNvPr>
            <p:cNvSpPr txBox="1"/>
            <p:nvPr/>
          </p:nvSpPr>
          <p:spPr>
            <a:xfrm>
              <a:off x="998798" y="998628"/>
              <a:ext cx="7146403" cy="338923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77480"/>
                </a:buClr>
                <a:buSzPts val="1100"/>
                <a:tabLst/>
                <a:defRPr/>
              </a:pPr>
              <a:r>
                <a:rPr lang="en-US" dirty="0">
                  <a:solidFill>
                    <a:srgbClr val="67748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Lato"/>
                </a:rPr>
                <a:t>We now propose a novel method that can both </a:t>
              </a:r>
              <a:r>
                <a:rPr lang="en-US" b="1" dirty="0">
                  <a:solidFill>
                    <a:srgbClr val="67748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Lato"/>
                </a:rPr>
                <a:t>speed up </a:t>
              </a:r>
              <a:r>
                <a:rPr lang="en-US" dirty="0">
                  <a:solidFill>
                    <a:srgbClr val="67748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Lato"/>
                </a:rPr>
                <a:t>and </a:t>
              </a:r>
              <a:r>
                <a:rPr lang="en-US" b="1" dirty="0">
                  <a:solidFill>
                    <a:srgbClr val="67748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Lato"/>
                </a:rPr>
                <a:t>improve the accuracy </a:t>
              </a:r>
              <a:r>
                <a:rPr lang="en-US" dirty="0">
                  <a:solidFill>
                    <a:srgbClr val="67748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Lato"/>
                </a:rPr>
                <a:t>at the same time, by applying a simple trick over the non-standard wavelet representation as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77480"/>
                </a:buClr>
                <a:buSzPts val="1100"/>
                <a:tabLst/>
                <a:defRPr/>
              </a:pPr>
              <a:endPara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77480"/>
                </a:buClr>
                <a:buSzPts val="1100"/>
                <a:tabLst/>
                <a:defRPr/>
              </a:pPr>
              <a:endPara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77480"/>
                </a:buClr>
                <a:buSzPts val="1100"/>
                <a:tabLst/>
                <a:defRPr/>
              </a:pPr>
              <a:endPara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77480"/>
                </a:buClr>
                <a:buSzPts val="1100"/>
                <a:tabLst/>
                <a:defRPr/>
              </a:pPr>
              <a:r>
                <a:rPr lang="en-US" dirty="0">
                  <a:solidFill>
                    <a:srgbClr val="67748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Lato"/>
                </a:rPr>
                <a:t>Here                            </a:t>
              </a:r>
              <a:r>
                <a:rPr lang="en-US" altLang="ko-KR" dirty="0">
                  <a:solidFill>
                    <a:srgbClr val="67748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Lato"/>
                </a:rPr>
                <a:t>is</a:t>
              </a:r>
              <a:r>
                <a:rPr lang="ko-KR" altLang="en-US" dirty="0">
                  <a:solidFill>
                    <a:srgbClr val="67748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Lato"/>
                </a:rPr>
                <a:t> </a:t>
              </a:r>
              <a:r>
                <a:rPr lang="en-US" altLang="ko-KR" dirty="0">
                  <a:solidFill>
                    <a:srgbClr val="67748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Lato"/>
                </a:rPr>
                <a:t>the</a:t>
              </a:r>
              <a:r>
                <a:rPr lang="ko-KR" altLang="en-US" dirty="0">
                  <a:solidFill>
                    <a:srgbClr val="67748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Lato"/>
                </a:rPr>
                <a:t> </a:t>
              </a:r>
              <a:r>
                <a:rPr lang="en-US" altLang="ko-KR" dirty="0">
                  <a:solidFill>
                    <a:srgbClr val="67748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Lato"/>
                </a:rPr>
                <a:t>weight given to the detailed coefficient(high frequency part at that scale) and     </a:t>
              </a:r>
              <a:r>
                <a:rPr lang="en-US" altLang="ko-KR" dirty="0" err="1">
                  <a:solidFill>
                    <a:srgbClr val="67748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Lato"/>
                </a:rPr>
                <a:t>and</a:t>
              </a:r>
              <a:r>
                <a:rPr lang="en-US" altLang="ko-KR" dirty="0">
                  <a:solidFill>
                    <a:srgbClr val="67748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Lato"/>
                </a:rPr>
                <a:t>     are the hyper-parameters, respectively.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77480"/>
                </a:buClr>
                <a:buSzPts val="1100"/>
                <a:tabLst/>
                <a:defRPr/>
              </a:pPr>
              <a:endPara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endParaRP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77480"/>
                </a:buClr>
                <a:buSzPts val="1100"/>
                <a:tabLst/>
                <a:defRPr/>
              </a:pPr>
              <a:r>
                <a:rPr lang="en-US" dirty="0">
                  <a:solidFill>
                    <a:srgbClr val="67748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Lato"/>
                </a:rPr>
                <a:t>This is nothing but we are training the kernel separately in different scales(coarse and finer) and truncating some of the unnecessarily coarse part.</a:t>
              </a:r>
            </a:p>
            <a:p>
              <a:pPr marR="0" lvl="0" algn="l" defTabSz="914400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677480"/>
                </a:buClr>
                <a:buSzPts val="1100"/>
                <a:tabLst/>
                <a:defRPr/>
              </a:pPr>
              <a:r>
                <a:rPr lang="en-US" dirty="0">
                  <a:solidFill>
                    <a:srgbClr val="677480"/>
                  </a:solidFill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  <a:sym typeface="Lato"/>
                </a:rPr>
                <a:t>Moreover, the most important part is that we gave self-adaptive soft weights, for the sake of forcing the model to choose between the high and low frequency parts of the provided data. 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B99D60C0-581B-7EC6-CCF7-88DBDB7F5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57590" y="1788891"/>
              <a:ext cx="6828817" cy="747066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2EFDC2B-A5C2-A0CE-CB05-073C2FA89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04498" y="2693244"/>
              <a:ext cx="1225685" cy="319745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765C7EFA-DF81-7935-E5C9-3405CD397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7324" y="2995695"/>
              <a:ext cx="161925" cy="180975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EDEDC28-D113-35BC-58AE-02394749416A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56936" y="3003628"/>
              <a:ext cx="142875" cy="195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8011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16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Advantages of the SA-MWO</a:t>
            </a:r>
          </a:p>
        </p:txBody>
      </p:sp>
      <p:sp>
        <p:nvSpPr>
          <p:cNvPr id="9" name="Google Shape;88;p12 1">
            <a:extLst>
              <a:ext uri="{FF2B5EF4-FFF2-40B4-BE49-F238E27FC236}">
                <a16:creationId xmlns:a16="http://schemas.microsoft.com/office/drawing/2014/main" id="{DC084BB1-3B4F-24E0-4660-B07F7871DABE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2185C5"/>
              </a:buClr>
              <a:defRPr/>
            </a:pPr>
            <a:r>
              <a:rPr lang="en-US" altLang="ko-KR" sz="1100" b="1" dirty="0">
                <a:solidFill>
                  <a:srgbClr val="2185C5"/>
                </a:solidFill>
              </a:rPr>
              <a:t>3. </a:t>
            </a:r>
            <a:r>
              <a:rPr lang="en-US" altLang="ko-KR" sz="1100" b="1" dirty="0">
                <a:latin typeface="Raleway" pitchFamily="2" charset="0"/>
                <a:ea typeface="나눔고딕" panose="020D0604000000000000" pitchFamily="50" charset="-127"/>
              </a:rPr>
              <a:t>Self-Adaptive Multiwavelet based Operator</a:t>
            </a:r>
          </a:p>
        </p:txBody>
      </p:sp>
      <p:sp>
        <p:nvSpPr>
          <p:cNvPr id="2" name="Google Shape;94;p13">
            <a:extLst>
              <a:ext uri="{FF2B5EF4-FFF2-40B4-BE49-F238E27FC236}">
                <a16:creationId xmlns:a16="http://schemas.microsoft.com/office/drawing/2014/main" id="{0ADFB47A-B694-D7E8-E7A8-680019B9886C}"/>
              </a:ext>
            </a:extLst>
          </p:cNvPr>
          <p:cNvSpPr txBox="1"/>
          <p:nvPr/>
        </p:nvSpPr>
        <p:spPr>
          <a:xfrm>
            <a:off x="998798" y="979173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67748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3" name="Google Shape;94;p13">
            <a:extLst>
              <a:ext uri="{FF2B5EF4-FFF2-40B4-BE49-F238E27FC236}">
                <a16:creationId xmlns:a16="http://schemas.microsoft.com/office/drawing/2014/main" id="{C3F8312E-61B7-A0C3-9CF9-9E5850810417}"/>
              </a:ext>
            </a:extLst>
          </p:cNvPr>
          <p:cNvSpPr txBox="1"/>
          <p:nvPr/>
        </p:nvSpPr>
        <p:spPr>
          <a:xfrm>
            <a:off x="811293" y="880841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Our proposed model SA-MWO is approximately 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25~30%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faster than the original MWO, in the mean of training speed.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SA-MWO </a:t>
            </a: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showed better performances than the MWO, in the mean of relative L2 error.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For the experiment, we </a:t>
            </a: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compared over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 the </a:t>
            </a: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problems with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same dataset(KDV and Burger’s equation), same optimizer and same hyperparameter setting as in the original MWO paper.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We could also empirically verify the SA-MWO’s tendency to capture various range of frequencies during the training.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67748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67748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404826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17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94;p13">
            <a:extLst>
              <a:ext uri="{FF2B5EF4-FFF2-40B4-BE49-F238E27FC236}">
                <a16:creationId xmlns:a16="http://schemas.microsoft.com/office/drawing/2014/main" id="{43C64FD3-04E2-4912-8DEA-4F2261C95CA5}"/>
              </a:ext>
            </a:extLst>
          </p:cNvPr>
          <p:cNvSpPr txBox="1"/>
          <p:nvPr/>
        </p:nvSpPr>
        <p:spPr>
          <a:xfrm>
            <a:off x="851165" y="912535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Architecture detail</a:t>
            </a: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546E19AB-1C9A-BC32-071F-787FAF8640F0}"/>
              </a:ext>
            </a:extLst>
          </p:cNvPr>
          <p:cNvGrpSpPr/>
          <p:nvPr/>
        </p:nvGrpSpPr>
        <p:grpSpPr>
          <a:xfrm>
            <a:off x="1725715" y="1043767"/>
            <a:ext cx="5593763" cy="3272996"/>
            <a:chOff x="1563588" y="1043767"/>
            <a:chExt cx="5593763" cy="3272996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BAE4355A-6A36-9CDB-8E52-0D182022A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78164" y="1043767"/>
              <a:ext cx="5479187" cy="3249652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323FED93-419B-DE0B-58DF-6B4011929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3588" y="1341469"/>
              <a:ext cx="1389162" cy="1463748"/>
            </a:xfrm>
            <a:prstGeom prst="rect">
              <a:avLst/>
            </a:prstGeom>
          </p:spPr>
        </p:pic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2F5ACFB6-3795-F78E-BC39-3E9D5EA3F2DE}"/>
                </a:ext>
              </a:extLst>
            </p:cNvPr>
            <p:cNvSpPr/>
            <p:nvPr/>
          </p:nvSpPr>
          <p:spPr>
            <a:xfrm>
              <a:off x="4756150" y="3975100"/>
              <a:ext cx="1314450" cy="34166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4" name="Google Shape;88;p12 1">
            <a:extLst>
              <a:ext uri="{FF2B5EF4-FFF2-40B4-BE49-F238E27FC236}">
                <a16:creationId xmlns:a16="http://schemas.microsoft.com/office/drawing/2014/main" id="{656D3164-11B6-D1D9-90CA-B8DECC421058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2185C5"/>
              </a:buClr>
              <a:defRPr/>
            </a:pPr>
            <a:r>
              <a:rPr lang="en-US" altLang="ko-KR" sz="1100" b="1" dirty="0">
                <a:solidFill>
                  <a:srgbClr val="2185C5"/>
                </a:solidFill>
              </a:rPr>
              <a:t>3. </a:t>
            </a:r>
            <a:r>
              <a:rPr lang="en-US" altLang="ko-KR" sz="1100" b="1" dirty="0">
                <a:latin typeface="Raleway" pitchFamily="2" charset="0"/>
                <a:ea typeface="나눔고딕" panose="020D0604000000000000" pitchFamily="50" charset="-127"/>
              </a:rPr>
              <a:t>Self-Adaptive Multiwavelet based Operator</a:t>
            </a:r>
          </a:p>
        </p:txBody>
      </p:sp>
      <p:sp>
        <p:nvSpPr>
          <p:cNvPr id="3" name="순서도: 데이터 2">
            <a:extLst>
              <a:ext uri="{FF2B5EF4-FFF2-40B4-BE49-F238E27FC236}">
                <a16:creationId xmlns:a16="http://schemas.microsoft.com/office/drawing/2014/main" id="{53DD6BA0-BCA3-0410-3785-871716C0CC73}"/>
              </a:ext>
            </a:extLst>
          </p:cNvPr>
          <p:cNvSpPr/>
          <p:nvPr/>
        </p:nvSpPr>
        <p:spPr>
          <a:xfrm>
            <a:off x="3591378" y="1629249"/>
            <a:ext cx="158744" cy="484119"/>
          </a:xfrm>
          <a:prstGeom prst="flowChartInputOutp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6C88BA7-BF88-098E-C073-FC7A86609CCB}"/>
              </a:ext>
            </a:extLst>
          </p:cNvPr>
          <p:cNvSpPr txBox="1"/>
          <p:nvPr/>
        </p:nvSpPr>
        <p:spPr>
          <a:xfrm>
            <a:off x="3529115" y="1413805"/>
            <a:ext cx="138916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solidFill>
                  <a:schemeClr val="accent4"/>
                </a:solidFill>
              </a:rPr>
              <a:t>Self learnable weights</a:t>
            </a:r>
            <a:endParaRPr lang="ko-KR" altLang="en-US" sz="800" b="1" dirty="0">
              <a:solidFill>
                <a:schemeClr val="accent4"/>
              </a:solidFill>
            </a:endParaRPr>
          </a:p>
        </p:txBody>
      </p:sp>
      <p:sp>
        <p:nvSpPr>
          <p:cNvPr id="12" name="순서도: 데이터 11">
            <a:extLst>
              <a:ext uri="{FF2B5EF4-FFF2-40B4-BE49-F238E27FC236}">
                <a16:creationId xmlns:a16="http://schemas.microsoft.com/office/drawing/2014/main" id="{DDAD6AED-7090-5B65-DEE1-E91AAA5D0969}"/>
              </a:ext>
            </a:extLst>
          </p:cNvPr>
          <p:cNvSpPr/>
          <p:nvPr/>
        </p:nvSpPr>
        <p:spPr>
          <a:xfrm>
            <a:off x="3819818" y="3076993"/>
            <a:ext cx="70284" cy="184521"/>
          </a:xfrm>
          <a:prstGeom prst="flowChartInputOutpu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62F7754E-9453-D7B1-EDBF-85FF1C639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9947" y="4515162"/>
            <a:ext cx="2559850" cy="43108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ACEA839-55D6-3D61-98D1-1D19DD1AB1F4}"/>
              </a:ext>
            </a:extLst>
          </p:cNvPr>
          <p:cNvSpPr/>
          <p:nvPr/>
        </p:nvSpPr>
        <p:spPr>
          <a:xfrm>
            <a:off x="1919565" y="3840708"/>
            <a:ext cx="3440232" cy="4629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08CFC84-BE48-8CCE-E8D9-D0A99F0BA0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9797" y="4436596"/>
            <a:ext cx="548700" cy="277577"/>
          </a:xfrm>
          <a:prstGeom prst="rect">
            <a:avLst/>
          </a:prstGeom>
        </p:spPr>
      </p:pic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C6F4500-7611-7E98-869D-DC85D920A9B8}"/>
              </a:ext>
            </a:extLst>
          </p:cNvPr>
          <p:cNvCxnSpPr/>
          <p:nvPr/>
        </p:nvCxnSpPr>
        <p:spPr>
          <a:xfrm>
            <a:off x="1985240" y="4033018"/>
            <a:ext cx="500960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ED0EADA7-4185-C096-DF34-E01CF7C7CA78}"/>
              </a:ext>
            </a:extLst>
          </p:cNvPr>
          <p:cNvCxnSpPr/>
          <p:nvPr/>
        </p:nvCxnSpPr>
        <p:spPr>
          <a:xfrm>
            <a:off x="1985241" y="3969479"/>
            <a:ext cx="5009605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A2D00B2-09B7-90FF-8C81-52C565903AA4}"/>
              </a:ext>
            </a:extLst>
          </p:cNvPr>
          <p:cNvCxnSpPr/>
          <p:nvPr/>
        </p:nvCxnSpPr>
        <p:spPr>
          <a:xfrm flipH="1">
            <a:off x="3466286" y="1868097"/>
            <a:ext cx="158744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F52AE49E-D222-1792-7BE3-6C7ED9897C60}"/>
              </a:ext>
            </a:extLst>
          </p:cNvPr>
          <p:cNvCxnSpPr>
            <a:cxnSpLocks/>
          </p:cNvCxnSpPr>
          <p:nvPr/>
        </p:nvCxnSpPr>
        <p:spPr>
          <a:xfrm flipH="1" flipV="1">
            <a:off x="3680425" y="3169254"/>
            <a:ext cx="139393" cy="9375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CE13D39-F836-A5F6-AE0A-838588FC8718}"/>
              </a:ext>
            </a:extLst>
          </p:cNvPr>
          <p:cNvCxnSpPr/>
          <p:nvPr/>
        </p:nvCxnSpPr>
        <p:spPr>
          <a:xfrm flipH="1">
            <a:off x="3466286" y="2097605"/>
            <a:ext cx="189411" cy="287780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8190B449-3FDD-178E-4389-E1030FD1D652}"/>
              </a:ext>
            </a:extLst>
          </p:cNvPr>
          <p:cNvCxnSpPr>
            <a:cxnSpLocks/>
          </p:cNvCxnSpPr>
          <p:nvPr/>
        </p:nvCxnSpPr>
        <p:spPr>
          <a:xfrm flipH="1">
            <a:off x="3680425" y="3225751"/>
            <a:ext cx="148038" cy="238866"/>
          </a:xfrm>
          <a:prstGeom prst="straightConnector1">
            <a:avLst/>
          </a:prstGeom>
          <a:ln>
            <a:solidFill>
              <a:schemeClr val="accent4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37FA548B-BB2C-06AC-6217-DD98B6EC46CD}"/>
              </a:ext>
            </a:extLst>
          </p:cNvPr>
          <p:cNvSpPr txBox="1"/>
          <p:nvPr/>
        </p:nvSpPr>
        <p:spPr>
          <a:xfrm>
            <a:off x="3361049" y="3773740"/>
            <a:ext cx="10633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rgbClr val="FF0000"/>
                </a:solidFill>
              </a:rPr>
              <a:t>truncate!</a:t>
            </a:r>
            <a:endParaRPr lang="ko-KR" altLang="en-US" sz="900" dirty="0">
              <a:solidFill>
                <a:srgbClr val="FF0000"/>
              </a:solidFill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1C358B0-B17C-1708-B918-B87F9EB77A69}"/>
              </a:ext>
            </a:extLst>
          </p:cNvPr>
          <p:cNvCxnSpPr>
            <a:cxnSpLocks/>
          </p:cNvCxnSpPr>
          <p:nvPr/>
        </p:nvCxnSpPr>
        <p:spPr>
          <a:xfrm>
            <a:off x="3655697" y="4380141"/>
            <a:ext cx="0" cy="144000"/>
          </a:xfrm>
          <a:prstGeom prst="straightConnector1">
            <a:avLst/>
          </a:prstGeom>
          <a:ln w="9525">
            <a:solidFill>
              <a:schemeClr val="tx2">
                <a:lumMod val="10000"/>
              </a:schemeClr>
            </a:solidFill>
            <a:tailEnd type="stealth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E7AE3549-AF3B-1CDD-BCE6-299E897BDFBE}"/>
              </a:ext>
            </a:extLst>
          </p:cNvPr>
          <p:cNvCxnSpPr>
            <a:cxnSpLocks/>
          </p:cNvCxnSpPr>
          <p:nvPr/>
        </p:nvCxnSpPr>
        <p:spPr>
          <a:xfrm flipV="1">
            <a:off x="5656580" y="4303789"/>
            <a:ext cx="0" cy="152400"/>
          </a:xfrm>
          <a:prstGeom prst="straightConnector1">
            <a:avLst/>
          </a:prstGeom>
          <a:ln w="12700">
            <a:solidFill>
              <a:schemeClr val="tx2">
                <a:lumMod val="10000"/>
              </a:schemeClr>
            </a:solidFill>
            <a:headEnd type="none"/>
            <a:tailEnd type="stealth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362A54B-B985-B622-CD95-65E048D5E5FC}"/>
              </a:ext>
            </a:extLst>
          </p:cNvPr>
          <p:cNvSpPr txBox="1"/>
          <p:nvPr/>
        </p:nvSpPr>
        <p:spPr>
          <a:xfrm>
            <a:off x="3445947" y="1599549"/>
            <a:ext cx="979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4"/>
                </a:solidFill>
              </a:rPr>
              <a:t>w</a:t>
            </a:r>
            <a:endParaRPr lang="ko-KR" altLang="en-US" sz="1050" dirty="0">
              <a:solidFill>
                <a:schemeClr val="accent4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6295883-81DF-5418-D429-6DA48811DDD3}"/>
              </a:ext>
            </a:extLst>
          </p:cNvPr>
          <p:cNvSpPr txBox="1"/>
          <p:nvPr/>
        </p:nvSpPr>
        <p:spPr>
          <a:xfrm>
            <a:off x="3679250" y="2952450"/>
            <a:ext cx="7028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4"/>
                </a:solidFill>
              </a:rPr>
              <a:t>w</a:t>
            </a:r>
            <a:endParaRPr lang="ko-KR" altLang="en-US" sz="1050" dirty="0">
              <a:solidFill>
                <a:schemeClr val="accent4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72888D5-6A61-06CE-3E44-FB7034AF50EA}"/>
              </a:ext>
            </a:extLst>
          </p:cNvPr>
          <p:cNvSpPr txBox="1"/>
          <p:nvPr/>
        </p:nvSpPr>
        <p:spPr>
          <a:xfrm>
            <a:off x="3526695" y="2146966"/>
            <a:ext cx="44567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>
                <a:solidFill>
                  <a:schemeClr val="accent4">
                    <a:lumMod val="50000"/>
                  </a:schemeClr>
                </a:solidFill>
              </a:rPr>
              <a:t>1-w</a:t>
            </a:r>
            <a:endParaRPr lang="ko-KR" altLang="en-US" sz="10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AD02017-1A04-DF0D-306E-0FFF894BB5DC}"/>
              </a:ext>
            </a:extLst>
          </p:cNvPr>
          <p:cNvSpPr txBox="1"/>
          <p:nvPr/>
        </p:nvSpPr>
        <p:spPr>
          <a:xfrm>
            <a:off x="3680459" y="3318210"/>
            <a:ext cx="4456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accent4">
                    <a:lumMod val="50000"/>
                  </a:schemeClr>
                </a:solidFill>
              </a:rPr>
              <a:t>1-w</a:t>
            </a:r>
            <a:endParaRPr lang="ko-KR" altLang="en-US" sz="9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A16D338-7AD8-AB90-21FF-4F6AEF5213BE}"/>
              </a:ext>
            </a:extLst>
          </p:cNvPr>
          <p:cNvSpPr txBox="1"/>
          <p:nvPr/>
        </p:nvSpPr>
        <p:spPr>
          <a:xfrm>
            <a:off x="3041272" y="4047096"/>
            <a:ext cx="32983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3"/>
                </a:solidFill>
              </a:rPr>
              <a:t>Original MWO structure at coarse scale</a:t>
            </a:r>
            <a:endParaRPr lang="ko-KR" altLang="en-US" sz="1100" dirty="0">
              <a:solidFill>
                <a:schemeClr val="accent3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ED16A46D-70E6-3B99-31D7-88677FDAB0EC}"/>
              </a:ext>
            </a:extLst>
          </p:cNvPr>
          <p:cNvSpPr/>
          <p:nvPr/>
        </p:nvSpPr>
        <p:spPr>
          <a:xfrm>
            <a:off x="2788924" y="4071983"/>
            <a:ext cx="2986900" cy="210280"/>
          </a:xfrm>
          <a:prstGeom prst="rect">
            <a:avLst/>
          </a:prstGeom>
          <a:noFill/>
          <a:ln w="9525"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316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18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Loss trajectory</a:t>
            </a:r>
          </a:p>
        </p:txBody>
      </p:sp>
      <p:sp>
        <p:nvSpPr>
          <p:cNvPr id="9" name="Google Shape;88;p12 1">
            <a:extLst>
              <a:ext uri="{FF2B5EF4-FFF2-40B4-BE49-F238E27FC236}">
                <a16:creationId xmlns:a16="http://schemas.microsoft.com/office/drawing/2014/main" id="{DC084BB1-3B4F-24E0-4660-B07F7871DABE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2185C5"/>
              </a:buClr>
              <a:defRPr/>
            </a:pPr>
            <a:r>
              <a:rPr lang="en-US" altLang="ko-KR" sz="1100" b="1" dirty="0">
                <a:solidFill>
                  <a:srgbClr val="2185C5"/>
                </a:solidFill>
              </a:rPr>
              <a:t>4. Empirical evaluation</a:t>
            </a:r>
            <a:endParaRPr lang="en-US" altLang="ko-KR" sz="1100" b="1" dirty="0">
              <a:latin typeface="Raleway" pitchFamily="2" charset="0"/>
              <a:ea typeface="나눔고딕" panose="020D0604000000000000" pitchFamily="50" charset="-127"/>
            </a:endParaRPr>
          </a:p>
        </p:txBody>
      </p:sp>
      <p:sp>
        <p:nvSpPr>
          <p:cNvPr id="2" name="Google Shape;94;p13">
            <a:extLst>
              <a:ext uri="{FF2B5EF4-FFF2-40B4-BE49-F238E27FC236}">
                <a16:creationId xmlns:a16="http://schemas.microsoft.com/office/drawing/2014/main" id="{0ADFB47A-B694-D7E8-E7A8-680019B9886C}"/>
              </a:ext>
            </a:extLst>
          </p:cNvPr>
          <p:cNvSpPr txBox="1"/>
          <p:nvPr/>
        </p:nvSpPr>
        <p:spPr>
          <a:xfrm>
            <a:off x="998798" y="979173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67748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3" name="Google Shape;94;p13">
            <a:extLst>
              <a:ext uri="{FF2B5EF4-FFF2-40B4-BE49-F238E27FC236}">
                <a16:creationId xmlns:a16="http://schemas.microsoft.com/office/drawing/2014/main" id="{C3F8312E-61B7-A0C3-9CF9-9E5850810417}"/>
              </a:ext>
            </a:extLst>
          </p:cNvPr>
          <p:cNvSpPr txBox="1"/>
          <p:nvPr/>
        </p:nvSpPr>
        <p:spPr>
          <a:xfrm>
            <a:off x="830748" y="877133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KDV equation, Chebyshev filter, 500 epoch. Elapsed time: SA-MWO ~ </a:t>
            </a:r>
            <a:r>
              <a:rPr lang="en-US" b="1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1050s</a:t>
            </a: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, MWO ~ 1382s. Relative</a:t>
            </a:r>
            <a:r>
              <a:rPr lang="ko-KR" alt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L2 error for: SA-MWO ~ </a:t>
            </a:r>
            <a:r>
              <a:rPr lang="en-US" b="1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0.002</a:t>
            </a: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, MWO ~ 0.005.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4BFD74-1DB5-E896-1BBB-6B2002845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127" y="1788302"/>
            <a:ext cx="4693743" cy="257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05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19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Comparison study</a:t>
            </a:r>
          </a:p>
        </p:txBody>
      </p:sp>
      <p:sp>
        <p:nvSpPr>
          <p:cNvPr id="9" name="Google Shape;88;p12 1">
            <a:extLst>
              <a:ext uri="{FF2B5EF4-FFF2-40B4-BE49-F238E27FC236}">
                <a16:creationId xmlns:a16="http://schemas.microsoft.com/office/drawing/2014/main" id="{DC084BB1-3B4F-24E0-4660-B07F7871DABE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2185C5"/>
              </a:buClr>
              <a:defRPr/>
            </a:pPr>
            <a:r>
              <a:rPr lang="en-US" altLang="ko-KR" sz="1100" b="1" dirty="0">
                <a:solidFill>
                  <a:srgbClr val="2185C5"/>
                </a:solidFill>
              </a:rPr>
              <a:t>4. Empirical evaluation</a:t>
            </a:r>
            <a:endParaRPr lang="en-US" altLang="ko-KR" sz="1100" b="1" dirty="0">
              <a:latin typeface="Raleway" pitchFamily="2" charset="0"/>
              <a:ea typeface="나눔고딕" panose="020D0604000000000000" pitchFamily="50" charset="-127"/>
            </a:endParaRPr>
          </a:p>
        </p:txBody>
      </p:sp>
      <p:sp>
        <p:nvSpPr>
          <p:cNvPr id="2" name="Google Shape;94;p13">
            <a:extLst>
              <a:ext uri="{FF2B5EF4-FFF2-40B4-BE49-F238E27FC236}">
                <a16:creationId xmlns:a16="http://schemas.microsoft.com/office/drawing/2014/main" id="{0ADFB47A-B694-D7E8-E7A8-680019B9886C}"/>
              </a:ext>
            </a:extLst>
          </p:cNvPr>
          <p:cNvSpPr txBox="1"/>
          <p:nvPr/>
        </p:nvSpPr>
        <p:spPr>
          <a:xfrm>
            <a:off x="998798" y="979173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67748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3" name="Google Shape;94;p13">
            <a:extLst>
              <a:ext uri="{FF2B5EF4-FFF2-40B4-BE49-F238E27FC236}">
                <a16:creationId xmlns:a16="http://schemas.microsoft.com/office/drawing/2014/main" id="{C3F8312E-61B7-A0C3-9CF9-9E5850810417}"/>
              </a:ext>
            </a:extLst>
          </p:cNvPr>
          <p:cNvSpPr txBox="1"/>
          <p:nvPr/>
        </p:nvSpPr>
        <p:spPr>
          <a:xfrm>
            <a:off x="830748" y="877133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altLang="ko-KR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KDV equation, 500 epoch, resolution = 1024.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altLang="ko-KR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altLang="ko-KR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altLang="ko-KR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altLang="ko-KR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altLang="ko-KR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altLang="ko-KR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>
              <a:spcBef>
                <a:spcPts val="600"/>
              </a:spcBef>
              <a:buClr>
                <a:srgbClr val="677480"/>
              </a:buClr>
              <a:buSzPts val="1100"/>
              <a:defRPr/>
            </a:pPr>
            <a:r>
              <a:rPr lang="en-US" altLang="ko-KR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Burger’s equation, 500 epoch, resolution = 1024.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altLang="ko-KR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F611C20-2B4B-8C50-82CC-514B4BA6E30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202276" y="1341797"/>
            <a:ext cx="4871261" cy="14507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5059CB0-F284-4A15-D77A-3D012A7F24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38146" y="3456866"/>
            <a:ext cx="5009076" cy="145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050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88;p12">
            <a:extLst>
              <a:ext uri="{FF2B5EF4-FFF2-40B4-BE49-F238E27FC236}">
                <a16:creationId xmlns:a16="http://schemas.microsoft.com/office/drawing/2014/main" id="{55C2AA4E-1224-46CC-804A-8DDB917AE122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400"/>
              <a:buFont typeface="Raleway"/>
              <a:buNone/>
              <a:tabLst/>
              <a:defRPr/>
            </a:pPr>
            <a:r>
              <a:rPr lang="en-US" sz="1100" b="1" dirty="0">
                <a:solidFill>
                  <a:srgbClr val="2185C5"/>
                </a:solidFill>
              </a:rPr>
              <a:t>0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185C5"/>
                </a:solidFill>
                <a:effectLst/>
                <a:uLnTx/>
                <a:uFillTx/>
                <a:latin typeface="Raleway"/>
                <a:sym typeface="Raleway"/>
              </a:rPr>
              <a:t>. Table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185C5"/>
                </a:solidFill>
                <a:effectLst/>
                <a:uLnTx/>
                <a:uFillTx/>
                <a:latin typeface="Raleway"/>
                <a:sym typeface="Raleway"/>
              </a:rPr>
              <a:t> 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2185C5"/>
                </a:solidFill>
                <a:effectLst/>
                <a:uLnTx/>
                <a:uFillTx/>
                <a:latin typeface="Raleway"/>
                <a:sym typeface="Raleway"/>
              </a:rPr>
              <a:t>of</a:t>
            </a:r>
            <a:r>
              <a:rPr kumimoji="0" lang="ko-KR" alt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185C5"/>
                </a:solidFill>
                <a:effectLst/>
                <a:uLnTx/>
                <a:uFillTx/>
                <a:latin typeface="Raleway"/>
                <a:sym typeface="Raleway"/>
              </a:rPr>
              <a:t> </a:t>
            </a: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2185C5"/>
                </a:solidFill>
                <a:effectLst/>
                <a:uLnTx/>
                <a:uFillTx/>
                <a:latin typeface="Raleway"/>
                <a:sym typeface="Raleway"/>
              </a:rPr>
              <a:t>contents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2185C5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  <p:sp>
        <p:nvSpPr>
          <p:cNvPr id="13" name="Google Shape;88;p12">
            <a:extLst>
              <a:ext uri="{FF2B5EF4-FFF2-40B4-BE49-F238E27FC236}">
                <a16:creationId xmlns:a16="http://schemas.microsoft.com/office/drawing/2014/main" id="{192ACF80-7E4B-4C52-AE89-C74F2BB34705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400"/>
              <a:buFont typeface="Raleway"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srgbClr val="2185C5"/>
                </a:solidFill>
                <a:effectLst/>
                <a:uLnTx/>
                <a:uFillTx/>
                <a:latin typeface="Raleway" pitchFamily="2" charset="0"/>
                <a:ea typeface="나눔고딕" panose="020D0604000000000000" pitchFamily="50" charset="-127"/>
                <a:sym typeface="Raleway"/>
              </a:rPr>
              <a:t>Table of contents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2185C5"/>
              </a:solidFill>
              <a:effectLst/>
              <a:uLnTx/>
              <a:uFillTx/>
              <a:latin typeface="Raleway" pitchFamily="2" charset="0"/>
              <a:ea typeface="나눔고딕" panose="020D0604000000000000" pitchFamily="50" charset="-127"/>
              <a:sym typeface="Raleway"/>
            </a:endParaRPr>
          </a:p>
        </p:txBody>
      </p:sp>
      <p:sp>
        <p:nvSpPr>
          <p:cNvPr id="14" name="Google Shape;94;p13">
            <a:extLst>
              <a:ext uri="{FF2B5EF4-FFF2-40B4-BE49-F238E27FC236}">
                <a16:creationId xmlns:a16="http://schemas.microsoft.com/office/drawing/2014/main" id="{43C64FD3-04E2-4912-8DEA-4F2261C95CA5}"/>
              </a:ext>
            </a:extLst>
          </p:cNvPr>
          <p:cNvSpPr txBox="1"/>
          <p:nvPr/>
        </p:nvSpPr>
        <p:spPr>
          <a:xfrm>
            <a:off x="817643" y="998628"/>
            <a:ext cx="7146403" cy="18739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+mj-lt"/>
              <a:buAutoNum type="arabicPeriod"/>
              <a:tabLst/>
              <a:defRPr/>
            </a:pPr>
            <a:r>
              <a:rPr kumimoji="0" lang="en-US" altLang="ko-KR" sz="140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Related works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+mj-lt"/>
              <a:buAutoNum type="arabicPeriod"/>
              <a:tabLst/>
              <a:defRPr/>
            </a:pPr>
            <a:r>
              <a:rPr kumimoji="0" lang="en-US" altLang="ko-KR" sz="140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Introduction to Multiwavelet space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+mj-lt"/>
              <a:buAutoNum type="arabicPeriod"/>
              <a:tabLst/>
              <a:defRPr/>
            </a:pPr>
            <a:r>
              <a:rPr kumimoji="0" lang="en-US" altLang="ko-KR" sz="140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What is Self-Adaptive Multiwavelet-Based Operator?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altLang="ko-KR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Empirical evaluation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+mj-lt"/>
              <a:buAutoNum type="arabicPeriod"/>
              <a:tabLst/>
              <a:defRPr/>
            </a:pPr>
            <a:r>
              <a:rPr kumimoji="0" lang="en-US" altLang="ko-KR" sz="140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Revisiting the Spectral Bias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+mj-lt"/>
              <a:buAutoNum type="arabicPeriod"/>
              <a:tabLst/>
              <a:defRPr/>
            </a:pPr>
            <a:r>
              <a:rPr kumimoji="0" lang="en-US" sz="140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Summary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+mj-lt"/>
              <a:buAutoNum type="arabicPeriod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Appendix</a:t>
            </a:r>
            <a:endParaRPr kumimoji="0" sz="1400" i="0" u="none" strike="noStrike" kern="0" cap="none" spc="0" normalizeH="0" baseline="0" noProof="0" dirty="0">
              <a:ln>
                <a:noFill/>
              </a:ln>
              <a:solidFill>
                <a:srgbClr val="677480"/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67748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999939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20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Input- Output trajectory plot</a:t>
            </a:r>
          </a:p>
        </p:txBody>
      </p:sp>
      <p:sp>
        <p:nvSpPr>
          <p:cNvPr id="9" name="Google Shape;88;p12 1">
            <a:extLst>
              <a:ext uri="{FF2B5EF4-FFF2-40B4-BE49-F238E27FC236}">
                <a16:creationId xmlns:a16="http://schemas.microsoft.com/office/drawing/2014/main" id="{DC084BB1-3B4F-24E0-4660-B07F7871DABE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2185C5"/>
              </a:buClr>
              <a:defRPr/>
            </a:pPr>
            <a:r>
              <a:rPr lang="en-US" altLang="ko-KR" sz="1100" b="1" dirty="0">
                <a:solidFill>
                  <a:srgbClr val="2185C5"/>
                </a:solidFill>
              </a:rPr>
              <a:t>4. Empirical evaluation</a:t>
            </a:r>
            <a:endParaRPr lang="en-US" altLang="ko-KR" sz="1100" b="1" dirty="0">
              <a:latin typeface="Raleway" pitchFamily="2" charset="0"/>
              <a:ea typeface="나눔고딕" panose="020D0604000000000000" pitchFamily="50" charset="-127"/>
            </a:endParaRPr>
          </a:p>
        </p:txBody>
      </p:sp>
      <p:sp>
        <p:nvSpPr>
          <p:cNvPr id="2" name="Google Shape;94;p13">
            <a:extLst>
              <a:ext uri="{FF2B5EF4-FFF2-40B4-BE49-F238E27FC236}">
                <a16:creationId xmlns:a16="http://schemas.microsoft.com/office/drawing/2014/main" id="{0ADFB47A-B694-D7E8-E7A8-680019B9886C}"/>
              </a:ext>
            </a:extLst>
          </p:cNvPr>
          <p:cNvSpPr txBox="1"/>
          <p:nvPr/>
        </p:nvSpPr>
        <p:spPr>
          <a:xfrm>
            <a:off x="998798" y="979173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67748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3" name="Google Shape;94;p13">
            <a:extLst>
              <a:ext uri="{FF2B5EF4-FFF2-40B4-BE49-F238E27FC236}">
                <a16:creationId xmlns:a16="http://schemas.microsoft.com/office/drawing/2014/main" id="{C3F8312E-61B7-A0C3-9CF9-9E5850810417}"/>
              </a:ext>
            </a:extLst>
          </p:cNvPr>
          <p:cNvSpPr txBox="1"/>
          <p:nvPr/>
        </p:nvSpPr>
        <p:spPr>
          <a:xfrm>
            <a:off x="830748" y="877133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KDV equation, 500 epoch, SA-MWO.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D37C15-9995-F547-9437-13E3F9F85D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236" y="1500383"/>
            <a:ext cx="7003915" cy="25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001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21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Weight bias – scale/frequency interaction </a:t>
            </a:r>
          </a:p>
        </p:txBody>
      </p:sp>
      <p:sp>
        <p:nvSpPr>
          <p:cNvPr id="9" name="Google Shape;88;p12 1">
            <a:extLst>
              <a:ext uri="{FF2B5EF4-FFF2-40B4-BE49-F238E27FC236}">
                <a16:creationId xmlns:a16="http://schemas.microsoft.com/office/drawing/2014/main" id="{DC084BB1-3B4F-24E0-4660-B07F7871DABE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2185C5"/>
              </a:buClr>
              <a:defRPr/>
            </a:pPr>
            <a:r>
              <a:rPr lang="en-US" altLang="ko-KR" sz="1100" b="1" dirty="0">
                <a:solidFill>
                  <a:srgbClr val="2185C5"/>
                </a:solidFill>
              </a:rPr>
              <a:t>5. Revisiting Spectral Bias</a:t>
            </a:r>
            <a:endParaRPr lang="en-US" altLang="ko-KR" sz="1100" b="1" dirty="0">
              <a:latin typeface="Raleway" pitchFamily="2" charset="0"/>
              <a:ea typeface="나눔고딕" panose="020D0604000000000000" pitchFamily="50" charset="-127"/>
            </a:endParaRPr>
          </a:p>
        </p:txBody>
      </p:sp>
      <p:sp>
        <p:nvSpPr>
          <p:cNvPr id="2" name="Google Shape;94;p13">
            <a:extLst>
              <a:ext uri="{FF2B5EF4-FFF2-40B4-BE49-F238E27FC236}">
                <a16:creationId xmlns:a16="http://schemas.microsoft.com/office/drawing/2014/main" id="{0ADFB47A-B694-D7E8-E7A8-680019B9886C}"/>
              </a:ext>
            </a:extLst>
          </p:cNvPr>
          <p:cNvSpPr txBox="1"/>
          <p:nvPr/>
        </p:nvSpPr>
        <p:spPr>
          <a:xfrm>
            <a:off x="998798" y="979173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67748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3" name="Google Shape;94;p13">
            <a:extLst>
              <a:ext uri="{FF2B5EF4-FFF2-40B4-BE49-F238E27FC236}">
                <a16:creationId xmlns:a16="http://schemas.microsoft.com/office/drawing/2014/main" id="{C3F8312E-61B7-A0C3-9CF9-9E5850810417}"/>
              </a:ext>
            </a:extLst>
          </p:cNvPr>
          <p:cNvSpPr txBox="1"/>
          <p:nvPr/>
        </p:nvSpPr>
        <p:spPr>
          <a:xfrm>
            <a:off x="830748" y="877133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Distribution of value of weights over detailed coefficients is as follows(</a:t>
            </a:r>
            <a:r>
              <a:rPr lang="en-US" dirty="0" err="1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KdV</a:t>
            </a: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 equation, left for Chebyshev and right for Legendre filter).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Has tendency to give relatively more weights to </a:t>
            </a:r>
            <a:r>
              <a:rPr lang="en-US" b="1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high frequency at the higher scale</a:t>
            </a: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, while a bit less at the lower scale.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E17C566-9894-CD58-E848-9E41DF29FB44}"/>
              </a:ext>
            </a:extLst>
          </p:cNvPr>
          <p:cNvGrpSpPr/>
          <p:nvPr/>
        </p:nvGrpSpPr>
        <p:grpSpPr>
          <a:xfrm>
            <a:off x="1551216" y="1678577"/>
            <a:ext cx="5880924" cy="2096198"/>
            <a:chOff x="1786347" y="1730828"/>
            <a:chExt cx="5880924" cy="209619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E83CFA9-180A-9440-B74C-9C34B4B7B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6347" y="1730828"/>
              <a:ext cx="2516312" cy="2075164"/>
            </a:xfrm>
            <a:prstGeom prst="rect">
              <a:avLst/>
            </a:prstGeom>
          </p:spPr>
        </p:pic>
        <p:pic>
          <p:nvPicPr>
            <p:cNvPr id="5" name="그림 4" descr="텍스트, 스크린샷, 다채로움이(가) 표시된 사진&#10;&#10;자동 생성된 설명">
              <a:extLst>
                <a:ext uri="{FF2B5EF4-FFF2-40B4-BE49-F238E27FC236}">
                  <a16:creationId xmlns:a16="http://schemas.microsoft.com/office/drawing/2014/main" id="{7EB8DE93-2876-9F8E-B5BC-0594F1DF3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90208" y="1730828"/>
              <a:ext cx="2577063" cy="20961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38694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22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4983036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Analysis over frequency domain- Revisiting the spectral bias</a:t>
            </a:r>
          </a:p>
        </p:txBody>
      </p:sp>
      <p:sp>
        <p:nvSpPr>
          <p:cNvPr id="9" name="Google Shape;88;p12 1">
            <a:extLst>
              <a:ext uri="{FF2B5EF4-FFF2-40B4-BE49-F238E27FC236}">
                <a16:creationId xmlns:a16="http://schemas.microsoft.com/office/drawing/2014/main" id="{DC084BB1-3B4F-24E0-4660-B07F7871DABE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2185C5"/>
              </a:buClr>
              <a:defRPr/>
            </a:pPr>
            <a:r>
              <a:rPr lang="en-US" altLang="ko-KR" sz="1100" b="1" dirty="0">
                <a:solidFill>
                  <a:srgbClr val="2185C5"/>
                </a:solidFill>
              </a:rPr>
              <a:t>5. Revisiting Spectral Bias</a:t>
            </a:r>
            <a:endParaRPr lang="en-US" altLang="ko-KR" sz="1100" b="1" dirty="0">
              <a:latin typeface="Raleway" pitchFamily="2" charset="0"/>
              <a:ea typeface="나눔고딕" panose="020D0604000000000000" pitchFamily="50" charset="-127"/>
            </a:endParaRPr>
          </a:p>
        </p:txBody>
      </p:sp>
      <p:sp>
        <p:nvSpPr>
          <p:cNvPr id="2" name="Google Shape;94;p13">
            <a:extLst>
              <a:ext uri="{FF2B5EF4-FFF2-40B4-BE49-F238E27FC236}">
                <a16:creationId xmlns:a16="http://schemas.microsoft.com/office/drawing/2014/main" id="{0ADFB47A-B694-D7E8-E7A8-680019B9886C}"/>
              </a:ext>
            </a:extLst>
          </p:cNvPr>
          <p:cNvSpPr txBox="1"/>
          <p:nvPr/>
        </p:nvSpPr>
        <p:spPr>
          <a:xfrm>
            <a:off x="998798" y="979173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67748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3" name="Google Shape;94;p13">
            <a:extLst>
              <a:ext uri="{FF2B5EF4-FFF2-40B4-BE49-F238E27FC236}">
                <a16:creationId xmlns:a16="http://schemas.microsoft.com/office/drawing/2014/main" id="{C3F8312E-61B7-A0C3-9CF9-9E5850810417}"/>
              </a:ext>
            </a:extLst>
          </p:cNvPr>
          <p:cNvSpPr txBox="1"/>
          <p:nvPr/>
        </p:nvSpPr>
        <p:spPr>
          <a:xfrm>
            <a:off x="915053" y="812011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Even under the heavy influence of spectral bias, both MWO and SA-MWO tries to learn at the multi-frequency.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One of the notable thing is that in SA-MWO, in the early state of training  there exists consistent shift between the frequencies to </a:t>
            </a:r>
            <a:r>
              <a:rPr lang="en-US" b="1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self-adapt</a:t>
            </a: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 the range of frequency for itself </a:t>
            </a:r>
            <a:r>
              <a:rPr lang="en-US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to learn(</a:t>
            </a:r>
            <a:r>
              <a:rPr lang="en-US" dirty="0" err="1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KdV</a:t>
            </a:r>
            <a:r>
              <a:rPr lang="en-US"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 equation</a:t>
            </a: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).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This can be one of the empirical evidence of our proposed model’s ability to adaptively choose the domain of frequency(to be learnt).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7F4632F-3FFD-F69F-E82E-0BF3D1686113}"/>
              </a:ext>
            </a:extLst>
          </p:cNvPr>
          <p:cNvGrpSpPr/>
          <p:nvPr/>
        </p:nvGrpSpPr>
        <p:grpSpPr>
          <a:xfrm>
            <a:off x="1213069" y="2220686"/>
            <a:ext cx="6550370" cy="1856461"/>
            <a:chOff x="613611" y="1751236"/>
            <a:chExt cx="7113146" cy="2274321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1AB16B2-F979-CA7B-C723-035C6E8D6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3611" y="1751236"/>
              <a:ext cx="4762468" cy="2274321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054CF191-51D4-0254-C797-5E16B3B14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76079" y="1751236"/>
              <a:ext cx="2350678" cy="22743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3030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23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4983036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Analysis over frequency domain- Revisiting the spectral bias</a:t>
            </a:r>
          </a:p>
        </p:txBody>
      </p:sp>
      <p:sp>
        <p:nvSpPr>
          <p:cNvPr id="9" name="Google Shape;88;p12 1">
            <a:extLst>
              <a:ext uri="{FF2B5EF4-FFF2-40B4-BE49-F238E27FC236}">
                <a16:creationId xmlns:a16="http://schemas.microsoft.com/office/drawing/2014/main" id="{DC084BB1-3B4F-24E0-4660-B07F7871DABE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2185C5"/>
              </a:buClr>
              <a:defRPr/>
            </a:pPr>
            <a:r>
              <a:rPr lang="en-US" altLang="ko-KR" sz="1100" b="1" dirty="0">
                <a:solidFill>
                  <a:srgbClr val="2185C5"/>
                </a:solidFill>
              </a:rPr>
              <a:t>5. Revisiting Spectral Bias</a:t>
            </a:r>
            <a:endParaRPr lang="en-US" altLang="ko-KR" sz="1100" b="1" dirty="0">
              <a:latin typeface="Raleway" pitchFamily="2" charset="0"/>
              <a:ea typeface="나눔고딕" panose="020D0604000000000000" pitchFamily="50" charset="-127"/>
            </a:endParaRPr>
          </a:p>
        </p:txBody>
      </p:sp>
      <p:sp>
        <p:nvSpPr>
          <p:cNvPr id="2" name="Google Shape;94;p13">
            <a:extLst>
              <a:ext uri="{FF2B5EF4-FFF2-40B4-BE49-F238E27FC236}">
                <a16:creationId xmlns:a16="http://schemas.microsoft.com/office/drawing/2014/main" id="{0ADFB47A-B694-D7E8-E7A8-680019B9886C}"/>
              </a:ext>
            </a:extLst>
          </p:cNvPr>
          <p:cNvSpPr txBox="1"/>
          <p:nvPr/>
        </p:nvSpPr>
        <p:spPr>
          <a:xfrm>
            <a:off x="998798" y="979173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67748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3" name="Google Shape;94;p13">
            <a:extLst>
              <a:ext uri="{FF2B5EF4-FFF2-40B4-BE49-F238E27FC236}">
                <a16:creationId xmlns:a16="http://schemas.microsoft.com/office/drawing/2014/main" id="{C3F8312E-61B7-A0C3-9CF9-9E5850810417}"/>
              </a:ext>
            </a:extLst>
          </p:cNvPr>
          <p:cNvSpPr txBox="1"/>
          <p:nvPr/>
        </p:nvSpPr>
        <p:spPr>
          <a:xfrm>
            <a:off x="955778" y="775094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However, as the number of training gets larger, SA-MWO captures broader multi-frequency range during the training earlier than the MWO.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          Epoch, 100~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    Epoch, 400~500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" name="그림 9" descr="스크린샷, 다채로움, 텍스트, 그래프이(가) 표시된 사진&#10;&#10;자동 생성된 설명">
            <a:extLst>
              <a:ext uri="{FF2B5EF4-FFF2-40B4-BE49-F238E27FC236}">
                <a16:creationId xmlns:a16="http://schemas.microsoft.com/office/drawing/2014/main" id="{5BDCC566-45A2-3800-CE12-E12D7B4A7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392" y="1482900"/>
            <a:ext cx="3552768" cy="1664685"/>
          </a:xfrm>
          <a:prstGeom prst="rect">
            <a:avLst/>
          </a:prstGeom>
        </p:spPr>
      </p:pic>
      <p:pic>
        <p:nvPicPr>
          <p:cNvPr id="12" name="그림 11" descr="스크린샷, 텍스트, 다채로움, 보라색이(가) 표시된 사진&#10;&#10;자동 생성된 설명">
            <a:extLst>
              <a:ext uri="{FF2B5EF4-FFF2-40B4-BE49-F238E27FC236}">
                <a16:creationId xmlns:a16="http://schemas.microsoft.com/office/drawing/2014/main" id="{71CDD088-75E9-5E22-DA91-B5DC730F9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1985" y="3187063"/>
            <a:ext cx="3552768" cy="167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41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24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4983036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Analysis over frequency domain- Revisiting the spectral bias</a:t>
            </a:r>
          </a:p>
        </p:txBody>
      </p:sp>
      <p:sp>
        <p:nvSpPr>
          <p:cNvPr id="9" name="Google Shape;88;p12 1">
            <a:extLst>
              <a:ext uri="{FF2B5EF4-FFF2-40B4-BE49-F238E27FC236}">
                <a16:creationId xmlns:a16="http://schemas.microsoft.com/office/drawing/2014/main" id="{DC084BB1-3B4F-24E0-4660-B07F7871DABE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2185C5"/>
              </a:buClr>
              <a:defRPr/>
            </a:pPr>
            <a:r>
              <a:rPr lang="en-US" altLang="ko-KR" sz="1100" b="1" dirty="0">
                <a:solidFill>
                  <a:srgbClr val="2185C5"/>
                </a:solidFill>
              </a:rPr>
              <a:t>5. Revisiting Spectral Bias</a:t>
            </a:r>
            <a:endParaRPr lang="en-US" altLang="ko-KR" sz="1100" b="1" dirty="0">
              <a:latin typeface="Raleway" pitchFamily="2" charset="0"/>
              <a:ea typeface="나눔고딕" panose="020D0604000000000000" pitchFamily="50" charset="-127"/>
            </a:endParaRPr>
          </a:p>
        </p:txBody>
      </p:sp>
      <p:sp>
        <p:nvSpPr>
          <p:cNvPr id="2" name="Google Shape;94;p13">
            <a:extLst>
              <a:ext uri="{FF2B5EF4-FFF2-40B4-BE49-F238E27FC236}">
                <a16:creationId xmlns:a16="http://schemas.microsoft.com/office/drawing/2014/main" id="{0ADFB47A-B694-D7E8-E7A8-680019B9886C}"/>
              </a:ext>
            </a:extLst>
          </p:cNvPr>
          <p:cNvSpPr txBox="1"/>
          <p:nvPr/>
        </p:nvSpPr>
        <p:spPr>
          <a:xfrm>
            <a:off x="998798" y="979173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67748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3" name="Google Shape;94;p13">
            <a:extLst>
              <a:ext uri="{FF2B5EF4-FFF2-40B4-BE49-F238E27FC236}">
                <a16:creationId xmlns:a16="http://schemas.microsoft.com/office/drawing/2014/main" id="{C3F8312E-61B7-A0C3-9CF9-9E5850810417}"/>
              </a:ext>
            </a:extLst>
          </p:cNvPr>
          <p:cNvSpPr txBox="1"/>
          <p:nvPr/>
        </p:nvSpPr>
        <p:spPr>
          <a:xfrm>
            <a:off x="915053" y="812011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altLang="ko-KR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In</a:t>
            </a:r>
            <a:r>
              <a:rPr lang="ko-KR" alt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the</a:t>
            </a:r>
            <a:r>
              <a:rPr lang="ko-KR" alt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altLang="ko-KR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broader range of frequency(5~500hz), we can investigate this fact further:</a:t>
            </a: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DC2841-B8A3-B778-4762-71DF174E7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749" y="1510518"/>
            <a:ext cx="6202315" cy="282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58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25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4983036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Analysis over frequency domain- Revisiting the spectral bias</a:t>
            </a:r>
          </a:p>
        </p:txBody>
      </p:sp>
      <p:sp>
        <p:nvSpPr>
          <p:cNvPr id="9" name="Google Shape;88;p12 1">
            <a:extLst>
              <a:ext uri="{FF2B5EF4-FFF2-40B4-BE49-F238E27FC236}">
                <a16:creationId xmlns:a16="http://schemas.microsoft.com/office/drawing/2014/main" id="{DC084BB1-3B4F-24E0-4660-B07F7871DABE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>
              <a:buClr>
                <a:srgbClr val="2185C5"/>
              </a:buClr>
              <a:defRPr/>
            </a:pPr>
            <a:r>
              <a:rPr lang="en-US" altLang="ko-KR" sz="1100" b="1" dirty="0">
                <a:solidFill>
                  <a:srgbClr val="2185C5"/>
                </a:solidFill>
              </a:rPr>
              <a:t>5. Revisiting Spectral Bias</a:t>
            </a:r>
            <a:endParaRPr lang="en-US" altLang="ko-KR" sz="1100" b="1" dirty="0">
              <a:latin typeface="Raleway" pitchFamily="2" charset="0"/>
              <a:ea typeface="나눔고딕" panose="020D0604000000000000" pitchFamily="50" charset="-127"/>
            </a:endParaRPr>
          </a:p>
        </p:txBody>
      </p:sp>
      <p:sp>
        <p:nvSpPr>
          <p:cNvPr id="2" name="Google Shape;94;p13">
            <a:extLst>
              <a:ext uri="{FF2B5EF4-FFF2-40B4-BE49-F238E27FC236}">
                <a16:creationId xmlns:a16="http://schemas.microsoft.com/office/drawing/2014/main" id="{0ADFB47A-B694-D7E8-E7A8-680019B9886C}"/>
              </a:ext>
            </a:extLst>
          </p:cNvPr>
          <p:cNvSpPr txBox="1"/>
          <p:nvPr/>
        </p:nvSpPr>
        <p:spPr>
          <a:xfrm>
            <a:off x="998798" y="979173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67748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3" name="Google Shape;94;p13">
            <a:extLst>
              <a:ext uri="{FF2B5EF4-FFF2-40B4-BE49-F238E27FC236}">
                <a16:creationId xmlns:a16="http://schemas.microsoft.com/office/drawing/2014/main" id="{C3F8312E-61B7-A0C3-9CF9-9E5850810417}"/>
              </a:ext>
            </a:extLst>
          </p:cNvPr>
          <p:cNvSpPr txBox="1"/>
          <p:nvPr/>
        </p:nvSpPr>
        <p:spPr>
          <a:xfrm>
            <a:off x="895458" y="880842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For </a:t>
            </a:r>
            <a:r>
              <a:rPr lang="en-US" dirty="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Burger’s equation</a:t>
            </a: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(Chebyshev filter), where we obtained the lowest l2 error rate, we found that the model behaved almost same as in the case of </a:t>
            </a:r>
            <a:r>
              <a:rPr lang="en-US" dirty="0" err="1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Kdv</a:t>
            </a: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 equation.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             Full epoch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             Epoch, 400~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FEBF54-C827-B4C8-87E2-291DE0662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8234" y="3251063"/>
            <a:ext cx="3540034" cy="1676098"/>
          </a:xfrm>
          <a:prstGeom prst="rect">
            <a:avLst/>
          </a:prstGeom>
        </p:spPr>
      </p:pic>
      <p:pic>
        <p:nvPicPr>
          <p:cNvPr id="8" name="그림 7" descr="텍스트, 스크린샷, 다채로움이(가) 표시된 사진&#10;&#10;자동 생성된 설명">
            <a:extLst>
              <a:ext uri="{FF2B5EF4-FFF2-40B4-BE49-F238E27FC236}">
                <a16:creationId xmlns:a16="http://schemas.microsoft.com/office/drawing/2014/main" id="{FB3A8F07-FFB5-1441-BBC7-C402DA418B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641" y="1554864"/>
            <a:ext cx="3540034" cy="1675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72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26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5380789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Further comments</a:t>
            </a:r>
          </a:p>
        </p:txBody>
      </p:sp>
      <p:sp>
        <p:nvSpPr>
          <p:cNvPr id="9" name="Google Shape;94;p13">
            <a:extLst>
              <a:ext uri="{FF2B5EF4-FFF2-40B4-BE49-F238E27FC236}">
                <a16:creationId xmlns:a16="http://schemas.microsoft.com/office/drawing/2014/main" id="{C5B79575-4136-65C8-87EA-CA038CFA9851}"/>
              </a:ext>
            </a:extLst>
          </p:cNvPr>
          <p:cNvSpPr txBox="1"/>
          <p:nvPr/>
        </p:nvSpPr>
        <p:spPr>
          <a:xfrm>
            <a:off x="998798" y="880842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MWO is the model that learns the kernel by the multiwavelet transform, just like the case of FNO.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Our proposed model SA-MWO uses a soft kind of attention mechanism for the model itself to adaptively choose the frequency where it prefers to learn during the training.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Further by truncating the unnecessary coarse scale features, we get much lighter version of MWO(at least 25% faster).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SA-MWO is much faster and almost accurate or better(2x) than the original MWO, in both the cases of KDV equation and Burger’s equation.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5" name="Google Shape;88;p12">
            <a:extLst>
              <a:ext uri="{FF2B5EF4-FFF2-40B4-BE49-F238E27FC236}">
                <a16:creationId xmlns:a16="http://schemas.microsoft.com/office/drawing/2014/main" id="{074FD0B7-8131-906E-7849-B9D33A0D49F5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400"/>
              <a:buFont typeface="Raleway"/>
              <a:buNone/>
              <a:tabLst/>
              <a:defRPr/>
            </a:pPr>
            <a:r>
              <a:rPr lang="en-US" sz="1100" b="1" dirty="0">
                <a:solidFill>
                  <a:srgbClr val="2185C5"/>
                </a:solidFill>
              </a:rPr>
              <a:t>6. Summary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2185C5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730647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27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5380789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Limitations and future works</a:t>
            </a:r>
          </a:p>
        </p:txBody>
      </p:sp>
      <p:sp>
        <p:nvSpPr>
          <p:cNvPr id="9" name="Google Shape;94;p13">
            <a:extLst>
              <a:ext uri="{FF2B5EF4-FFF2-40B4-BE49-F238E27FC236}">
                <a16:creationId xmlns:a16="http://schemas.microsoft.com/office/drawing/2014/main" id="{C5B79575-4136-65C8-87EA-CA038CFA9851}"/>
              </a:ext>
            </a:extLst>
          </p:cNvPr>
          <p:cNvSpPr txBox="1"/>
          <p:nvPr/>
        </p:nvSpPr>
        <p:spPr>
          <a:xfrm>
            <a:off x="998798" y="880842"/>
            <a:ext cx="7146403" cy="3816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Although SA-MWO has good performance, it does not rely much on the existing rigorous theory.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For example, we do not have satisfactory interpretation over the weight distribution of the model.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Moreover, the both MWO and SA-MWO tries to learn the data at the multiple frequencies, but not very much deviating from the dominance of the </a:t>
            </a:r>
            <a:r>
              <a:rPr lang="en-US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spectral bias</a:t>
            </a: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. Also, there is no consistent visible patterns to retract SA-MWO’s preference over certain frequencies.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Still there are also other methods to improve the original MWO, for example: choice of different </a:t>
            </a:r>
            <a:r>
              <a:rPr lang="en-US" dirty="0">
                <a:solidFill>
                  <a:schemeClr val="accent3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matrix filters</a:t>
            </a: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, novel structure to implement the wavelet representation along with fast-discrete multiwavelet transform(instead of non-standard wavelet representation). Indeed, in most of the cases, model with the Legendre filter was much faster and accurate than the one using Chebyshev filter.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Needs further verifications via training over various PDE dataset.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67748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5" name="Google Shape;88;p12">
            <a:extLst>
              <a:ext uri="{FF2B5EF4-FFF2-40B4-BE49-F238E27FC236}">
                <a16:creationId xmlns:a16="http://schemas.microsoft.com/office/drawing/2014/main" id="{074FD0B7-8131-906E-7849-B9D33A0D49F5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400"/>
              <a:buFont typeface="Raleway"/>
              <a:buNone/>
              <a:tabLst/>
              <a:defRPr/>
            </a:pPr>
            <a:r>
              <a:rPr lang="en-US" sz="1100" b="1" dirty="0">
                <a:solidFill>
                  <a:srgbClr val="2185C5"/>
                </a:solidFill>
              </a:rPr>
              <a:t>6. Summary</a:t>
            </a:r>
            <a:endParaRPr kumimoji="0" lang="en-US" sz="1100" b="1" i="0" u="none" strike="noStrike" kern="0" cap="none" spc="0" normalizeH="0" baseline="0" noProof="0" dirty="0">
              <a:ln>
                <a:noFill/>
              </a:ln>
              <a:solidFill>
                <a:srgbClr val="2185C5"/>
              </a:solidFill>
              <a:effectLst/>
              <a:uLnTx/>
              <a:uFillTx/>
              <a:latin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649239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28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94;p13">
            <a:extLst>
              <a:ext uri="{FF2B5EF4-FFF2-40B4-BE49-F238E27FC236}">
                <a16:creationId xmlns:a16="http://schemas.microsoft.com/office/drawing/2014/main" id="{43C64FD3-04E2-4912-8DEA-4F2261C95CA5}"/>
              </a:ext>
            </a:extLst>
          </p:cNvPr>
          <p:cNvSpPr txBox="1"/>
          <p:nvPr/>
        </p:nvSpPr>
        <p:spPr>
          <a:xfrm>
            <a:off x="811293" y="880841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Computation methods- </a:t>
            </a:r>
            <a:r>
              <a:rPr lang="en-US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Decomposition</a:t>
            </a:r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Multiwavelet Transform- Decomposition</a:t>
            </a:r>
          </a:p>
        </p:txBody>
      </p:sp>
      <p:sp>
        <p:nvSpPr>
          <p:cNvPr id="2" name="Google Shape;88;p12 1">
            <a:extLst>
              <a:ext uri="{FF2B5EF4-FFF2-40B4-BE49-F238E27FC236}">
                <a16:creationId xmlns:a16="http://schemas.microsoft.com/office/drawing/2014/main" id="{CC38BA50-D591-0CF9-9BA9-0E7C2D16E83D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400"/>
              <a:buFont typeface="Raleway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185C5"/>
                </a:solidFill>
                <a:effectLst/>
                <a:uLnTx/>
                <a:uFillTx/>
                <a:latin typeface="Raleway"/>
                <a:sym typeface="Raleway"/>
              </a:rPr>
              <a:t>7. Appendix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7192B4-2084-D119-5891-58E8F6F25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774" y="1517848"/>
            <a:ext cx="5111750" cy="5375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303B87-5ED3-6D9D-733A-A432DE29E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4638" y="2260523"/>
            <a:ext cx="1442138" cy="16113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E233712-91AB-CEFD-C8EF-96A4A1090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2991" y="2454811"/>
            <a:ext cx="1886638" cy="14797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0CD2BCA-5CF5-965E-36B2-0634BFFB9E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9597" y="2295740"/>
            <a:ext cx="1884805" cy="90698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6BFB68C-DF7B-62C1-B7F3-3095667D9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8076" y="2492537"/>
            <a:ext cx="1164653" cy="9482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601E278-025A-EF86-DC59-2AFF1F0515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53155" y="2302631"/>
            <a:ext cx="1107368" cy="17378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19CBBBB6-B157-F485-55AC-442250093D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2824" y="2308044"/>
            <a:ext cx="1288677" cy="13998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531AC9B-CB0F-C30A-1D94-6FC7006E620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11821" y="2738707"/>
            <a:ext cx="3273715" cy="55763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65E324BB-E3CE-7391-E2DD-FC7062580FF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66168" y="2695472"/>
            <a:ext cx="2332800" cy="600872"/>
          </a:xfrm>
          <a:prstGeom prst="rect">
            <a:avLst/>
          </a:prstGeom>
        </p:spPr>
      </p:pic>
      <p:pic>
        <p:nvPicPr>
          <p:cNvPr id="38" name="그림 37">
            <a:extLst>
              <a:ext uri="{FF2B5EF4-FFF2-40B4-BE49-F238E27FC236}">
                <a16:creationId xmlns:a16="http://schemas.microsoft.com/office/drawing/2014/main" id="{CBCE9C15-ED51-226B-FE4B-6771BFED46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7397" y="3609901"/>
            <a:ext cx="2910294" cy="804975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358BA817-8317-FFE3-392F-D3FCBADDD1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4083" y="3593779"/>
            <a:ext cx="2805512" cy="807577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7766E98-4555-ABB6-6639-CD994A37E6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66168" y="210122"/>
            <a:ext cx="2396788" cy="721483"/>
          </a:xfrm>
          <a:prstGeom prst="rect">
            <a:avLst/>
          </a:prstGeom>
        </p:spPr>
      </p:pic>
      <p:sp>
        <p:nvSpPr>
          <p:cNvPr id="45" name="직사각형 44">
            <a:extLst>
              <a:ext uri="{FF2B5EF4-FFF2-40B4-BE49-F238E27FC236}">
                <a16:creationId xmlns:a16="http://schemas.microsoft.com/office/drawing/2014/main" id="{6D99F9C5-CEA1-27A0-C0CF-6E6AB67C83B6}"/>
              </a:ext>
            </a:extLst>
          </p:cNvPr>
          <p:cNvSpPr/>
          <p:nvPr/>
        </p:nvSpPr>
        <p:spPr>
          <a:xfrm>
            <a:off x="4935571" y="209373"/>
            <a:ext cx="2393994" cy="74131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DC0ACD6-4BDD-A54A-175B-71DF947F31FA}"/>
              </a:ext>
            </a:extLst>
          </p:cNvPr>
          <p:cNvSpPr txBox="1"/>
          <p:nvPr/>
        </p:nvSpPr>
        <p:spPr>
          <a:xfrm>
            <a:off x="7467750" y="1655622"/>
            <a:ext cx="20256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accent3"/>
                </a:solidFill>
              </a:rPr>
              <a:t>: Radon-</a:t>
            </a:r>
            <a:r>
              <a:rPr lang="en-US" altLang="ko-KR" sz="900" dirty="0" err="1">
                <a:solidFill>
                  <a:schemeClr val="accent3"/>
                </a:solidFill>
              </a:rPr>
              <a:t>Nikodym</a:t>
            </a:r>
            <a:r>
              <a:rPr lang="en-US" altLang="ko-KR" sz="900" dirty="0">
                <a:solidFill>
                  <a:schemeClr val="accent3"/>
                </a:solidFill>
              </a:rPr>
              <a:t> derivative</a:t>
            </a:r>
            <a:endParaRPr lang="ko-KR" altLang="en-US" sz="900" dirty="0">
              <a:solidFill>
                <a:schemeClr val="accent3"/>
              </a:solidFill>
            </a:endParaRPr>
          </a:p>
        </p:txBody>
      </p:sp>
      <p:pic>
        <p:nvPicPr>
          <p:cNvPr id="50" name="그림 49">
            <a:extLst>
              <a:ext uri="{FF2B5EF4-FFF2-40B4-BE49-F238E27FC236}">
                <a16:creationId xmlns:a16="http://schemas.microsoft.com/office/drawing/2014/main" id="{C2FE78F0-2671-FFE6-17D2-9DF69C48AC1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14715" y="1655622"/>
            <a:ext cx="954580" cy="207517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40968896-7F2B-817B-023A-C58A4448814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97577" y="1027640"/>
            <a:ext cx="2762946" cy="27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005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29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94;p13">
            <a:extLst>
              <a:ext uri="{FF2B5EF4-FFF2-40B4-BE49-F238E27FC236}">
                <a16:creationId xmlns:a16="http://schemas.microsoft.com/office/drawing/2014/main" id="{43C64FD3-04E2-4912-8DEA-4F2261C95CA5}"/>
              </a:ext>
            </a:extLst>
          </p:cNvPr>
          <p:cNvSpPr txBox="1"/>
          <p:nvPr/>
        </p:nvSpPr>
        <p:spPr>
          <a:xfrm>
            <a:off x="811293" y="880841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Computation methods – </a:t>
            </a:r>
            <a:r>
              <a:rPr lang="en-US" dirty="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Reconstruction </a:t>
            </a:r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Multiwavelet Transform-Reconstruction</a:t>
            </a:r>
          </a:p>
        </p:txBody>
      </p:sp>
      <p:sp>
        <p:nvSpPr>
          <p:cNvPr id="2" name="Google Shape;88;p12 1">
            <a:extLst>
              <a:ext uri="{FF2B5EF4-FFF2-40B4-BE49-F238E27FC236}">
                <a16:creationId xmlns:a16="http://schemas.microsoft.com/office/drawing/2014/main" id="{CC38BA50-D591-0CF9-9BA9-0E7C2D16E83D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400"/>
              <a:buFont typeface="Raleway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2185C5"/>
                </a:solidFill>
                <a:effectLst/>
                <a:uLnTx/>
                <a:uFillTx/>
                <a:latin typeface="Raleway"/>
                <a:sym typeface="Raleway"/>
              </a:rPr>
              <a:t>7. Appendix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4F04153-44FD-2204-38D3-EFCD44B13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516" y="1450924"/>
            <a:ext cx="3523484" cy="9193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3044394-4657-7A04-96F2-2F9D3F7DDC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8781" y="1450924"/>
            <a:ext cx="2672134" cy="9050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0191485-1EDA-E8B5-7323-3E9C36726E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0409" y="2773221"/>
            <a:ext cx="2440341" cy="81344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68F67CB-D36C-5C46-4F24-DC5CFF5311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8982" y="2853678"/>
            <a:ext cx="3594536" cy="52603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4A1ADF82-D544-4D95-86CF-57B80BD505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4494" y="357085"/>
            <a:ext cx="2735503" cy="69089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FC5BB64-B1B1-F5FD-BD41-3CE62D753F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5416" y="4003577"/>
            <a:ext cx="836390" cy="189883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0441731-AA04-6950-559F-3CA89D55CD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84579" y="3797868"/>
            <a:ext cx="3523484" cy="57393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D5B223A4-0673-C88E-FFD8-F4C79E451FBE}"/>
              </a:ext>
            </a:extLst>
          </p:cNvPr>
          <p:cNvSpPr/>
          <p:nvPr/>
        </p:nvSpPr>
        <p:spPr>
          <a:xfrm>
            <a:off x="4384494" y="378901"/>
            <a:ext cx="2811356" cy="74131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F7D84E1-C21D-F096-F1CA-2955DFCE3F5E}"/>
              </a:ext>
            </a:extLst>
          </p:cNvPr>
          <p:cNvSpPr txBox="1"/>
          <p:nvPr/>
        </p:nvSpPr>
        <p:spPr>
          <a:xfrm>
            <a:off x="988975" y="2370279"/>
            <a:ext cx="244034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solidFill>
                  <a:schemeClr val="accent3"/>
                </a:solidFill>
              </a:rPr>
              <a:t>: followed from the orthonormality of bases</a:t>
            </a:r>
            <a:endParaRPr lang="ko-KR" altLang="en-US" sz="900" dirty="0">
              <a:solidFill>
                <a:schemeClr val="accent3"/>
              </a:solidFill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6B6B5FB0-FF2B-CA31-0741-A80EE3583E5D}"/>
              </a:ext>
            </a:extLst>
          </p:cNvPr>
          <p:cNvSpPr/>
          <p:nvPr/>
        </p:nvSpPr>
        <p:spPr>
          <a:xfrm>
            <a:off x="2450579" y="1514765"/>
            <a:ext cx="1434000" cy="39039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43106B8-3DA0-EE49-E29D-FF00E931180A}"/>
              </a:ext>
            </a:extLst>
          </p:cNvPr>
          <p:cNvSpPr/>
          <p:nvPr/>
        </p:nvSpPr>
        <p:spPr>
          <a:xfrm>
            <a:off x="2525157" y="1961344"/>
            <a:ext cx="1910655" cy="39039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36" name="그림 35" descr="\documentclass{article}&#10;\usepackage{amsmath}&#10;\usepackage{amsfonts}&#10;\pagestyle{empty}&#10;\begin{document}&#10;&#10;$\iff$&#10;&#10;&#10;\end{document}" title="IguanaTex Bitmap Display">
            <a:extLst>
              <a:ext uri="{FF2B5EF4-FFF2-40B4-BE49-F238E27FC236}">
                <a16:creationId xmlns:a16="http://schemas.microsoft.com/office/drawing/2014/main" id="{FAA40A14-1469-2FB3-1104-5D5F8C7E238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060274" y="3075410"/>
            <a:ext cx="349867" cy="113371"/>
          </a:xfrm>
          <a:prstGeom prst="rect">
            <a:avLst/>
          </a:prstGeom>
        </p:spPr>
      </p:pic>
      <p:pic>
        <p:nvPicPr>
          <p:cNvPr id="39" name="그림 38" descr="\documentclass{article}&#10;\usepackage{amsmath}&#10;\usepackage{amsfonts}&#10;\pagestyle{empty}&#10;\begin{document}&#10;&#10;$\implies$&#10;&#10;&#10;\end{document}" title="IguanaTex Bitmap Display">
            <a:extLst>
              <a:ext uri="{FF2B5EF4-FFF2-40B4-BE49-F238E27FC236}">
                <a16:creationId xmlns:a16="http://schemas.microsoft.com/office/drawing/2014/main" id="{DF3DA10A-C8E5-6BAE-1AAE-7EE6DA2153C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475802" y="4053738"/>
            <a:ext cx="304762" cy="11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249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88;p12">
            <a:extLst>
              <a:ext uri="{FF2B5EF4-FFF2-40B4-BE49-F238E27FC236}">
                <a16:creationId xmlns:a16="http://schemas.microsoft.com/office/drawing/2014/main" id="{55C2AA4E-1224-46CC-804A-8DDB917AE122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400"/>
              <a:buFont typeface="Raleway"/>
              <a:buNone/>
              <a:tabLst/>
              <a:defRPr/>
            </a:pP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185C5"/>
                </a:solidFill>
                <a:effectLst/>
                <a:uLnTx/>
                <a:uFillTx/>
                <a:latin typeface="Raleway"/>
                <a:sym typeface="Raleway"/>
              </a:rPr>
              <a:t>1. Related works</a:t>
            </a:r>
          </a:p>
        </p:txBody>
      </p:sp>
      <p:sp>
        <p:nvSpPr>
          <p:cNvPr id="14" name="Google Shape;94;p13">
            <a:extLst>
              <a:ext uri="{FF2B5EF4-FFF2-40B4-BE49-F238E27FC236}">
                <a16:creationId xmlns:a16="http://schemas.microsoft.com/office/drawing/2014/main" id="{43C64FD3-04E2-4912-8DEA-4F2261C95CA5}"/>
              </a:ext>
            </a:extLst>
          </p:cNvPr>
          <p:cNvSpPr txBox="1"/>
          <p:nvPr/>
        </p:nvSpPr>
        <p:spPr>
          <a:xfrm>
            <a:off x="811293" y="880841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Reminder on why we study ‘Neural Operator’:</a:t>
            </a:r>
            <a:endParaRPr lang="en-US" dirty="0">
              <a:solidFill>
                <a:schemeClr val="tx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Traditional ODE/PDE solvers owes to the </a:t>
            </a: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specific resolution</a:t>
            </a: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during training, hence cannot be generalized to other resolutions or requires re-training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77480"/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Further, some </a:t>
            </a: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pre-knowledge on the properties of specific problem is required. For example, the equation of the model, corresponding parameters and re-calculating the custom losses.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endParaRPr lang="en-US" dirty="0">
              <a:solidFill>
                <a:srgbClr val="67748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>
              <a:spcBef>
                <a:spcPts val="600"/>
              </a:spcBef>
              <a:buClr>
                <a:srgbClr val="677480"/>
              </a:buClr>
              <a:buSzPts val="1100"/>
              <a:defRPr/>
            </a:pPr>
            <a:r>
              <a:rPr kumimoji="0" lang="en-US" altLang="ko-KR" sz="1400" b="0" i="0" u="none" strike="noStrike" kern="0" cap="none" spc="0" normalizeH="0" baseline="0" noProof="0" dirty="0">
                <a:ln>
                  <a:noFill/>
                </a:ln>
                <a:solidFill>
                  <a:schemeClr val="tx2">
                    <a:lumMod val="10000"/>
                  </a:schemeClr>
                </a:solidFill>
                <a:effectLst/>
                <a:uLnTx/>
                <a:uFillTx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But </a:t>
            </a:r>
            <a:r>
              <a:rPr lang="en-US" altLang="ko-KR" dirty="0">
                <a:solidFill>
                  <a:schemeClr val="tx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the</a:t>
            </a:r>
            <a:r>
              <a:rPr lang="ko-KR" altLang="en-US" dirty="0">
                <a:solidFill>
                  <a:schemeClr val="tx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altLang="ko-KR" dirty="0">
                <a:solidFill>
                  <a:schemeClr val="tx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Neural</a:t>
            </a:r>
            <a:r>
              <a:rPr lang="ko-KR" altLang="en-US" dirty="0">
                <a:solidFill>
                  <a:schemeClr val="tx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altLang="ko-KR" dirty="0">
                <a:solidFill>
                  <a:schemeClr val="tx2">
                    <a:lumMod val="10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Operator is:</a:t>
            </a:r>
            <a:endParaRPr kumimoji="0" lang="en-US" altLang="ko-KR" sz="1400" b="0" i="0" u="none" strike="noStrike" kern="0" cap="none" spc="0" normalizeH="0" baseline="0" noProof="0" dirty="0">
              <a:ln>
                <a:noFill/>
              </a:ln>
              <a:solidFill>
                <a:schemeClr val="tx2">
                  <a:lumMod val="10000"/>
                </a:schemeClr>
              </a:solidFill>
              <a:effectLst/>
              <a:uLnTx/>
              <a:uFillTx/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Does not depend on the discretization of the space.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Zero-shot super resolution technique is possible.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It is totally data-driven method, which can be generalized to various kinds of the problems.</a:t>
            </a:r>
            <a:endParaRPr lang="en-US" altLang="ko-KR" dirty="0">
              <a:solidFill>
                <a:schemeClr val="tx2">
                  <a:lumMod val="10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677480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5948786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30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94;p13">
            <a:extLst>
              <a:ext uri="{FF2B5EF4-FFF2-40B4-BE49-F238E27FC236}">
                <a16:creationId xmlns:a16="http://schemas.microsoft.com/office/drawing/2014/main" id="{43C64FD3-04E2-4912-8DEA-4F2261C95CA5}"/>
              </a:ext>
            </a:extLst>
          </p:cNvPr>
          <p:cNvSpPr txBox="1"/>
          <p:nvPr/>
        </p:nvSpPr>
        <p:spPr>
          <a:xfrm>
            <a:off x="811293" y="880841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Some of the examples: Legendre polynomials, 3 bases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The weight function can be approximate by Gaussian-Quadrature;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Recurrence formula is solved for Legendre case,</a:t>
            </a:r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Matrix filter, examples</a:t>
            </a:r>
          </a:p>
        </p:txBody>
      </p:sp>
      <p:sp>
        <p:nvSpPr>
          <p:cNvPr id="2" name="Google Shape;88;p12 1">
            <a:extLst>
              <a:ext uri="{FF2B5EF4-FFF2-40B4-BE49-F238E27FC236}">
                <a16:creationId xmlns:a16="http://schemas.microsoft.com/office/drawing/2014/main" id="{CC38BA50-D591-0CF9-9BA9-0E7C2D16E83D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400"/>
              <a:buFont typeface="Raleway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2185C5"/>
                </a:solidFill>
                <a:effectLst/>
                <a:uLnTx/>
                <a:uFillTx/>
                <a:latin typeface="Raleway"/>
                <a:sym typeface="Raleway"/>
              </a:rPr>
              <a:t>7. Appendix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DDA63BC-12B4-67AE-1AC5-F8B85E0A5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148" y="1348514"/>
            <a:ext cx="2053116" cy="588231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1A00F929-3328-77CB-9C0D-A959F31417EC}"/>
              </a:ext>
            </a:extLst>
          </p:cNvPr>
          <p:cNvGrpSpPr/>
          <p:nvPr/>
        </p:nvGrpSpPr>
        <p:grpSpPr>
          <a:xfrm>
            <a:off x="1436134" y="2150266"/>
            <a:ext cx="6550919" cy="772982"/>
            <a:chOff x="1917820" y="2872900"/>
            <a:chExt cx="6550919" cy="772982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6BF2C52-1780-1FFF-73D3-83B1CEC68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7820" y="2905044"/>
              <a:ext cx="2129760" cy="52586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A595661-A15F-E15C-AF89-80474F71E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994318" y="2872900"/>
              <a:ext cx="2168691" cy="590153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DDC5C352-81A7-34D0-72C1-98D24C12C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15903" y="2872900"/>
              <a:ext cx="1409543" cy="502287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889EDF52-72DA-C561-1202-3B699528F9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83209" y="3347721"/>
              <a:ext cx="1785530" cy="166380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6FCD3BD1-E32D-C269-411B-BC7DF12B7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83209" y="3514101"/>
              <a:ext cx="1546690" cy="131781"/>
            </a:xfrm>
            <a:prstGeom prst="rect">
              <a:avLst/>
            </a:prstGeom>
          </p:spPr>
        </p:pic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44E51B8F-87C9-A457-724C-71073D8B1E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95307" y="2510984"/>
            <a:ext cx="643681" cy="12812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D890E94-EA5F-D032-0C9C-9732BA5310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13114" y="3047354"/>
            <a:ext cx="1323980" cy="19095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26E78ABE-26D2-4F12-0DC0-73E9FB8EC0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37140" y="3046508"/>
            <a:ext cx="1242247" cy="15966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49656D4-B8A2-E8A8-FD53-1FB092C9AA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91583" y="3355780"/>
            <a:ext cx="4883285" cy="1377010"/>
          </a:xfrm>
          <a:prstGeom prst="rect">
            <a:avLst/>
          </a:prstGeom>
        </p:spPr>
      </p:pic>
      <p:pic>
        <p:nvPicPr>
          <p:cNvPr id="35" name="그림 34" descr="\documentclass{article}&#10;\usepackage{amsmath}&#10;\usepackage{amsfonts}&#10;\pagestyle{empty}&#10;\begin{document}&#10;&#10;$\implies$&#10;&#10;&#10;\end{document}" title="IguanaTex Bitmap Display">
            <a:extLst>
              <a:ext uri="{FF2B5EF4-FFF2-40B4-BE49-F238E27FC236}">
                <a16:creationId xmlns:a16="http://schemas.microsoft.com/office/drawing/2014/main" id="{57BCFF6E-FC37-480C-5C09-5513EBD737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535599" y="3953159"/>
            <a:ext cx="304762" cy="11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91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31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94;p13">
            <a:extLst>
              <a:ext uri="{FF2B5EF4-FFF2-40B4-BE49-F238E27FC236}">
                <a16:creationId xmlns:a16="http://schemas.microsoft.com/office/drawing/2014/main" id="{43C64FD3-04E2-4912-8DEA-4F2261C95CA5}"/>
              </a:ext>
            </a:extLst>
          </p:cNvPr>
          <p:cNvSpPr txBox="1"/>
          <p:nvPr/>
        </p:nvSpPr>
        <p:spPr>
          <a:xfrm>
            <a:off x="811293" y="880841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Some of the examples: Chebyshev polynomials, 3 bases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Matrix filter, examples</a:t>
            </a:r>
          </a:p>
        </p:txBody>
      </p:sp>
      <p:sp>
        <p:nvSpPr>
          <p:cNvPr id="2" name="Google Shape;88;p12 1">
            <a:extLst>
              <a:ext uri="{FF2B5EF4-FFF2-40B4-BE49-F238E27FC236}">
                <a16:creationId xmlns:a16="http://schemas.microsoft.com/office/drawing/2014/main" id="{CC38BA50-D591-0CF9-9BA9-0E7C2D16E83D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400"/>
              <a:buFont typeface="Raleway"/>
              <a:buNone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>
                <a:ln>
                  <a:noFill/>
                </a:ln>
                <a:solidFill>
                  <a:srgbClr val="2185C5"/>
                </a:solidFill>
                <a:effectLst/>
                <a:uLnTx/>
                <a:uFillTx/>
                <a:latin typeface="Raleway"/>
                <a:sym typeface="Raleway"/>
              </a:rPr>
              <a:t>7. Appendix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4B7C97A-614C-D347-8748-D0E05EEDA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9356" y="1329448"/>
            <a:ext cx="1998633" cy="85922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FFADBB-F3DA-1845-B5AC-9C6E57F5F0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025" y="2365463"/>
            <a:ext cx="2006613" cy="20628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3631868-2368-AD4F-ACAF-B9065681C8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727" y="2303635"/>
            <a:ext cx="2453278" cy="22147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86B2FB2-0745-F810-A3AA-EF8E80CB4F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2025" y="2823297"/>
            <a:ext cx="5201055" cy="1623567"/>
          </a:xfrm>
          <a:prstGeom prst="rect">
            <a:avLst/>
          </a:prstGeom>
        </p:spPr>
      </p:pic>
      <p:pic>
        <p:nvPicPr>
          <p:cNvPr id="17" name="그림 16" descr="\documentclass{article}&#10;\usepackage{amsmath}&#10;\usepackage{amsfonts}&#10;\pagestyle{empty}&#10;\begin{document}&#10;&#10;$\implies$&#10;&#10;&#10;\end{document}" title="IguanaTex Bitmap Display">
            <a:extLst>
              <a:ext uri="{FF2B5EF4-FFF2-40B4-BE49-F238E27FC236}">
                <a16:creationId xmlns:a16="http://schemas.microsoft.com/office/drawing/2014/main" id="{A65780DB-3EAF-FE34-EDFE-E9CB579310F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296041" y="3521709"/>
            <a:ext cx="304762" cy="11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110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4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88;p12 1">
            <a:extLst>
              <a:ext uri="{FF2B5EF4-FFF2-40B4-BE49-F238E27FC236}">
                <a16:creationId xmlns:a16="http://schemas.microsoft.com/office/drawing/2014/main" id="{55C2AA4E-1224-46CC-804A-8DDB917AE122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400"/>
              <a:buFont typeface="Raleway"/>
              <a:buNone/>
              <a:tabLst/>
              <a:defRPr/>
            </a:pPr>
            <a:r>
              <a:rPr lang="en-US" sz="1100" b="1" dirty="0">
                <a:solidFill>
                  <a:srgbClr val="2185C5"/>
                </a:solidFill>
              </a:rPr>
              <a:t>2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185C5"/>
                </a:solidFill>
                <a:effectLst/>
                <a:uLnTx/>
                <a:uFillTx/>
                <a:latin typeface="Raleway"/>
                <a:sym typeface="Raleway"/>
              </a:rPr>
              <a:t>. Introduction to Multiwavelet space</a:t>
            </a:r>
          </a:p>
        </p:txBody>
      </p:sp>
      <p:sp>
        <p:nvSpPr>
          <p:cNvPr id="14" name="Google Shape;94;p13">
            <a:extLst>
              <a:ext uri="{FF2B5EF4-FFF2-40B4-BE49-F238E27FC236}">
                <a16:creationId xmlns:a16="http://schemas.microsoft.com/office/drawing/2014/main" id="{43C64FD3-04E2-4912-8DEA-4F2261C95CA5}"/>
              </a:ext>
            </a:extLst>
          </p:cNvPr>
          <p:cNvSpPr txBox="1"/>
          <p:nvPr/>
        </p:nvSpPr>
        <p:spPr>
          <a:xfrm>
            <a:off x="811293" y="880841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Given two functions         the </a:t>
            </a: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operator</a:t>
            </a: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is the map     such that                   , mapping the solution function space to output function space. We take      norm over the space.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We design the operator      to be an </a:t>
            </a:r>
            <a:r>
              <a:rPr lang="en-US" dirty="0">
                <a:solidFill>
                  <a:srgbClr val="FF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integral operator</a:t>
            </a: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with kernel                                  ,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A black-box neural operator is defined as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where each       denotes canonical integral operator and    denotes non-linear activation.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6" name="Google Shape;88;p12 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Problem setup</a:t>
            </a:r>
          </a:p>
        </p:txBody>
      </p:sp>
      <p:pic>
        <p:nvPicPr>
          <p:cNvPr id="5" name="그림 4" descr="\documentclass{article}&#10;\usepackage{amsmath}&#10;\usepackage{amsfonts}&#10;\pagestyle{empty}&#10;\begin{document}&#10;&#10;$a, u$&#10;&#10;&#10;\end{document}" title="IguanaTex Bitmap Display">
            <a:extLst>
              <a:ext uri="{FF2B5EF4-FFF2-40B4-BE49-F238E27FC236}">
                <a16:creationId xmlns:a16="http://schemas.microsoft.com/office/drawing/2014/main" id="{FEF8DEF2-0A1E-9239-6AB7-E84FBB5C9F4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552700" y="1123950"/>
            <a:ext cx="301105" cy="128000"/>
          </a:xfrm>
          <a:prstGeom prst="rect">
            <a:avLst/>
          </a:prstGeom>
        </p:spPr>
      </p:pic>
      <p:pic>
        <p:nvPicPr>
          <p:cNvPr id="8" name="그림 7" descr="\documentclass{article}&#10;\usepackage{amsmath}&#10;\usepackage{amsfonts}&#10;\pagestyle{empty}&#10;\begin{document}&#10;&#10;$T$&#10;&#10;&#10;\end{document}" title="IguanaTex Bitmap Display">
            <a:extLst>
              <a:ext uri="{FF2B5EF4-FFF2-40B4-BE49-F238E27FC236}">
                <a16:creationId xmlns:a16="http://schemas.microsoft.com/office/drawing/2014/main" id="{51CBFC46-856D-56F6-6DF8-7BFAD587237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781551" y="1098950"/>
            <a:ext cx="138971" cy="136533"/>
          </a:xfrm>
          <a:prstGeom prst="rect">
            <a:avLst/>
          </a:prstGeom>
        </p:spPr>
      </p:pic>
      <p:pic>
        <p:nvPicPr>
          <p:cNvPr id="30" name="그림 29" descr="\documentclass{article}&#10;\usepackage{amsmath}&#10;\usepackage{amsfonts}&#10;\pagestyle{empty}&#10;\begin{document}&#10;&#10;$T(a)= u$&#10;&#10;&#10;\end{document}" title="IguanaTex Bitmap Display">
            <a:extLst>
              <a:ext uri="{FF2B5EF4-FFF2-40B4-BE49-F238E27FC236}">
                <a16:creationId xmlns:a16="http://schemas.microsoft.com/office/drawing/2014/main" id="{DEF36274-14EF-C8C3-785F-C12427AC60C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750041" y="1078150"/>
            <a:ext cx="787505" cy="203581"/>
          </a:xfrm>
          <a:prstGeom prst="rect">
            <a:avLst/>
          </a:prstGeom>
        </p:spPr>
      </p:pic>
      <p:pic>
        <p:nvPicPr>
          <p:cNvPr id="13" name="그림 12" descr="\documentclass{article}&#10;\usepackage{amsmath}&#10;\usepackage{amsfonts}&#10;\pagestyle{empty}&#10;\begin{document}&#10;&#10;$T$&#10;&#10;&#10;\end{document}" title="IguanaTex Bitmap Display">
            <a:extLst>
              <a:ext uri="{FF2B5EF4-FFF2-40B4-BE49-F238E27FC236}">
                <a16:creationId xmlns:a16="http://schemas.microsoft.com/office/drawing/2014/main" id="{79CFE94D-44B9-ADF7-3220-D563F9A301B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853805" y="1606550"/>
            <a:ext cx="138971" cy="136533"/>
          </a:xfrm>
          <a:prstGeom prst="rect">
            <a:avLst/>
          </a:prstGeom>
        </p:spPr>
      </p:pic>
      <p:pic>
        <p:nvPicPr>
          <p:cNvPr id="18" name="그림 17" descr="\documentclass{article}&#10;\usepackage{amsmath}&#10;\usepackage{amsfonts}&#10;\pagestyle{empty}&#10;\begin{document}&#10;&#10;$K : D \times D \to L^2$&#10;&#10;&#10;\end{document}" title="IguanaTex Bitmap Display">
            <a:extLst>
              <a:ext uri="{FF2B5EF4-FFF2-40B4-BE49-F238E27FC236}">
                <a16:creationId xmlns:a16="http://schemas.microsoft.com/office/drawing/2014/main" id="{6543C00A-AF7A-3832-8CF3-B1C3BBFC64F1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026350" y="1573635"/>
            <a:ext cx="1466514" cy="169448"/>
          </a:xfrm>
          <a:prstGeom prst="rect">
            <a:avLst/>
          </a:prstGeom>
        </p:spPr>
      </p:pic>
      <p:pic>
        <p:nvPicPr>
          <p:cNvPr id="32" name="그림 31" descr="\documentclass{article}&#10;\usepackage{amsmath}&#10;\usepackage{amsfonts}&#10;\pagestyle{empty}&#10;\begin{document}&#10;&#10;$T(a)[x] = \int_D K(x,y) a(y) dy$.&#10;&#10;&#10;\end{document}" title="IguanaTex Bitmap Display">
            <a:extLst>
              <a:ext uri="{FF2B5EF4-FFF2-40B4-BE49-F238E27FC236}">
                <a16:creationId xmlns:a16="http://schemas.microsoft.com/office/drawing/2014/main" id="{E906AE7E-7154-8B16-788C-BDFD5BB3D6AA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2992777" y="1958506"/>
            <a:ext cx="2458819" cy="235276"/>
          </a:xfrm>
          <a:prstGeom prst="rect">
            <a:avLst/>
          </a:prstGeom>
        </p:spPr>
      </p:pic>
      <p:pic>
        <p:nvPicPr>
          <p:cNvPr id="36" name="그림 35" descr="\documentclass{article}&#10;\usepackage{amsmath}&#10;\usepackage{amsfonts}&#10;\pagestyle{empty}&#10;\begin{document}&#10;&#10;$L^2$&#10;&#10;&#10;\end{document}" title="IguanaTex Bitmap Display">
            <a:extLst>
              <a:ext uri="{FF2B5EF4-FFF2-40B4-BE49-F238E27FC236}">
                <a16:creationId xmlns:a16="http://schemas.microsoft.com/office/drawing/2014/main" id="{8F0EDF32-FD0F-D6BF-9D7B-895337943B80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5451596" y="1268807"/>
            <a:ext cx="202362" cy="167010"/>
          </a:xfrm>
          <a:prstGeom prst="rect">
            <a:avLst/>
          </a:prstGeom>
        </p:spPr>
      </p:pic>
      <p:pic>
        <p:nvPicPr>
          <p:cNvPr id="44" name="그림 43" descr="\documentclass{article}&#10;\usepackage{amsmath}&#10;\usepackage{amsfonts}&#10;\pagestyle{empty}&#10;\begin{document}&#10;&#10;$T = T_1 \circ \sigma \circ T_2 \cdots \sigma \circ T_N,$&#10;&#10;&#10;\end{document}" title="IguanaTex Bitmap Display">
            <a:extLst>
              <a:ext uri="{FF2B5EF4-FFF2-40B4-BE49-F238E27FC236}">
                <a16:creationId xmlns:a16="http://schemas.microsoft.com/office/drawing/2014/main" id="{6949B393-E3D5-1BFC-1A3A-0F52539B7E2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3118338" y="2866214"/>
            <a:ext cx="2266210" cy="175543"/>
          </a:xfrm>
          <a:prstGeom prst="rect">
            <a:avLst/>
          </a:prstGeom>
        </p:spPr>
      </p:pic>
      <p:pic>
        <p:nvPicPr>
          <p:cNvPr id="40" name="그림 39" descr="\documentclass{article}&#10;\usepackage{amsmath}&#10;\usepackage{amsfonts}&#10;\pagestyle{empty}&#10;\begin{document}&#10;&#10;$T_i$&#10;&#10;\end{document}" title="IguanaTex Bitmap Display">
            <a:extLst>
              <a:ext uri="{FF2B5EF4-FFF2-40B4-BE49-F238E27FC236}">
                <a16:creationId xmlns:a16="http://schemas.microsoft.com/office/drawing/2014/main" id="{B288C1B1-B32A-1AED-A18C-33C833BF88B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1909008" y="3327401"/>
            <a:ext cx="164571" cy="168229"/>
          </a:xfrm>
          <a:prstGeom prst="rect">
            <a:avLst/>
          </a:prstGeom>
        </p:spPr>
      </p:pic>
      <p:pic>
        <p:nvPicPr>
          <p:cNvPr id="42" name="그림 41" descr="\documentclass{article}&#10;\usepackage{amsmath}&#10;\usepackage{amsfonts}&#10;\pagestyle{empty}&#10;\begin{document}&#10;&#10;$\sigma$&#10;&#10;&#10;\end{document}" title="IguanaTex Bitmap Display">
            <a:extLst>
              <a:ext uri="{FF2B5EF4-FFF2-40B4-BE49-F238E27FC236}">
                <a16:creationId xmlns:a16="http://schemas.microsoft.com/office/drawing/2014/main" id="{7C351FA7-C7FB-B155-240B-EA7848A722F5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278566" y="3372048"/>
            <a:ext cx="94933" cy="7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890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5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" name="Google Shape;88;p12 1">
            <a:extLst>
              <a:ext uri="{FF2B5EF4-FFF2-40B4-BE49-F238E27FC236}">
                <a16:creationId xmlns:a16="http://schemas.microsoft.com/office/drawing/2014/main" id="{55C2AA4E-1224-46CC-804A-8DDB917AE122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400"/>
              <a:buFont typeface="Raleway"/>
              <a:buNone/>
              <a:tabLst/>
              <a:defRPr/>
            </a:pPr>
            <a:r>
              <a:rPr lang="en-US" sz="1100" b="1" dirty="0">
                <a:solidFill>
                  <a:srgbClr val="2185C5"/>
                </a:solidFill>
              </a:rPr>
              <a:t>2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185C5"/>
                </a:solidFill>
                <a:effectLst/>
                <a:uLnTx/>
                <a:uFillTx/>
                <a:latin typeface="Raleway"/>
                <a:sym typeface="Raleway"/>
              </a:rPr>
              <a:t>. Introduction to Multiwavelet space</a:t>
            </a:r>
          </a:p>
        </p:txBody>
      </p:sp>
      <p:sp>
        <p:nvSpPr>
          <p:cNvPr id="14" name="Google Shape;94;p13">
            <a:extLst>
              <a:ext uri="{FF2B5EF4-FFF2-40B4-BE49-F238E27FC236}">
                <a16:creationId xmlns:a16="http://schemas.microsoft.com/office/drawing/2014/main" id="{43C64FD3-04E2-4912-8DEA-4F2261C95CA5}"/>
              </a:ext>
            </a:extLst>
          </p:cNvPr>
          <p:cNvSpPr txBox="1"/>
          <p:nvPr/>
        </p:nvSpPr>
        <p:spPr>
          <a:xfrm>
            <a:off x="811293" y="880841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Fourier operator setup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6" name="Google Shape;88;p12 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Problem setup</a:t>
            </a:r>
          </a:p>
        </p:txBody>
      </p:sp>
      <p:pic>
        <p:nvPicPr>
          <p:cNvPr id="1026" name="Picture 2" descr="Neural Operator">
            <a:extLst>
              <a:ext uri="{FF2B5EF4-FFF2-40B4-BE49-F238E27FC236}">
                <a16:creationId xmlns:a16="http://schemas.microsoft.com/office/drawing/2014/main" id="{5E49787F-B1AB-A911-69CA-8D90FC3C2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174" y="1616921"/>
            <a:ext cx="6261652" cy="2062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581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6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94;p13">
            <a:extLst>
              <a:ext uri="{FF2B5EF4-FFF2-40B4-BE49-F238E27FC236}">
                <a16:creationId xmlns:a16="http://schemas.microsoft.com/office/drawing/2014/main" id="{43C64FD3-04E2-4912-8DEA-4F2261C95CA5}"/>
              </a:ext>
            </a:extLst>
          </p:cNvPr>
          <p:cNvSpPr txBox="1"/>
          <p:nvPr/>
        </p:nvSpPr>
        <p:spPr>
          <a:xfrm>
            <a:off x="811293" y="880841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Multi Resolution Analysis : </a:t>
            </a: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We define a space of piecewise polynomial functions,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For subsequence    , each subspace is contained in another by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and define the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multiwavelet subspace </a:t>
            </a:r>
            <a:r>
              <a:rPr lang="en-US" dirty="0">
                <a:solidFill>
                  <a:schemeClr val="tx1"/>
                </a:solidFill>
                <a:latin typeface="Lato"/>
                <a:ea typeface="Lato"/>
                <a:cs typeface="Lato"/>
                <a:sym typeface="Lato"/>
              </a:rPr>
              <a:t>by the orthogonal complement of         over           by </a:t>
            </a:r>
            <a:endParaRPr lang="en-US" dirty="0">
              <a:solidFill>
                <a:schemeClr val="tx2">
                  <a:lumMod val="10000"/>
                </a:schemeClr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If the basis of        is given as                                     ,  we can construct the (Hilbert) basis of         via scaling and translation of mother wavelet,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Multiwavelet Transform</a:t>
            </a:r>
          </a:p>
        </p:txBody>
      </p:sp>
      <p:sp>
        <p:nvSpPr>
          <p:cNvPr id="2" name="Google Shape;88;p12 1">
            <a:extLst>
              <a:ext uri="{FF2B5EF4-FFF2-40B4-BE49-F238E27FC236}">
                <a16:creationId xmlns:a16="http://schemas.microsoft.com/office/drawing/2014/main" id="{CC38BA50-D591-0CF9-9BA9-0E7C2D16E83D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400"/>
              <a:buFont typeface="Raleway"/>
              <a:buNone/>
              <a:tabLst/>
              <a:defRPr/>
            </a:pPr>
            <a:r>
              <a:rPr lang="en-US" sz="1100" b="1" dirty="0">
                <a:solidFill>
                  <a:srgbClr val="2185C5"/>
                </a:solidFill>
              </a:rPr>
              <a:t>2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185C5"/>
                </a:solidFill>
                <a:effectLst/>
                <a:uLnTx/>
                <a:uFillTx/>
                <a:latin typeface="Raleway"/>
                <a:sym typeface="Raleway"/>
              </a:rPr>
              <a:t>. Introduction to Multiwavelet space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3528DC7-6E9D-1F5E-F863-AC996A23C6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027" y="1434136"/>
            <a:ext cx="5893946" cy="274881"/>
          </a:xfrm>
          <a:prstGeom prst="rect">
            <a:avLst/>
          </a:prstGeom>
        </p:spPr>
      </p:pic>
      <p:pic>
        <p:nvPicPr>
          <p:cNvPr id="9" name="그림 8" descr="\documentclass{article}&#10;\usepackage{amsmath}&#10;\usepackage{amsfonts}&#10;\pagestyle{empty}&#10;\begin{document}&#10;&#10;$n$&#10;&#10;&#10;\end{document}" title="IguanaTex Bitmap Display">
            <a:extLst>
              <a:ext uri="{FF2B5EF4-FFF2-40B4-BE49-F238E27FC236}">
                <a16:creationId xmlns:a16="http://schemas.microsoft.com/office/drawing/2014/main" id="{114DF73D-EFB1-1223-8CFF-CB89A1A2A00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264419" y="1990143"/>
            <a:ext cx="110933" cy="9142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2D80C6D-7C37-0EDF-7DEA-0362E10D77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80999" y="2208331"/>
            <a:ext cx="3041951" cy="363419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50BD82C-91CE-0CBD-8E49-0ED142080E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1582" y="2755900"/>
            <a:ext cx="325778" cy="28419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5BFCDA57-EA27-F181-595D-384A70AC10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2382" y="2724358"/>
            <a:ext cx="526218" cy="315731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7152293F-0CC5-3BFF-5B74-646ACFB93B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65713" y="3127224"/>
            <a:ext cx="3142762" cy="37172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3468E450-C307-6ED7-472D-669469E188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81249" y="3544322"/>
            <a:ext cx="323749" cy="274881"/>
          </a:xfrm>
          <a:prstGeom prst="rect">
            <a:avLst/>
          </a:prstGeom>
        </p:spPr>
      </p:pic>
      <p:pic>
        <p:nvPicPr>
          <p:cNvPr id="33" name="그림 32" descr="\documentclass{article}&#10;\usepackage{amsmath}&#10;\usepackage{amsfonts}&#10;\pagestyle{empty}&#10;\begin{document}&#10;&#10;$\{ \phi_0, \phi_1, \cdots, \phi_{k-1}\}$&#10;&#10;&#10;\end{document}" title="IguanaTex Bitmap Display">
            <a:extLst>
              <a:ext uri="{FF2B5EF4-FFF2-40B4-BE49-F238E27FC236}">
                <a16:creationId xmlns:a16="http://schemas.microsoft.com/office/drawing/2014/main" id="{76AA299D-E5A0-597C-7F8F-E9E21DB8F77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219451" y="3579971"/>
            <a:ext cx="1598171" cy="203581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0E9E8A6E-3DC2-F24F-61A5-A942AD9E97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5382" y="3783552"/>
            <a:ext cx="279094" cy="243466"/>
          </a:xfrm>
          <a:prstGeom prst="rect">
            <a:avLst/>
          </a:prstGeom>
        </p:spPr>
      </p:pic>
      <p:pic>
        <p:nvPicPr>
          <p:cNvPr id="36" name="그림 35">
            <a:extLst>
              <a:ext uri="{FF2B5EF4-FFF2-40B4-BE49-F238E27FC236}">
                <a16:creationId xmlns:a16="http://schemas.microsoft.com/office/drawing/2014/main" id="{5BE35B44-1978-8B8F-459C-DC55850383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08164" y="4156942"/>
            <a:ext cx="5587619" cy="301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985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7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94;p13">
            <a:extLst>
              <a:ext uri="{FF2B5EF4-FFF2-40B4-BE49-F238E27FC236}">
                <a16:creationId xmlns:a16="http://schemas.microsoft.com/office/drawing/2014/main" id="{43C64FD3-04E2-4912-8DEA-4F2261C95CA5}"/>
              </a:ext>
            </a:extLst>
          </p:cNvPr>
          <p:cNvSpPr txBox="1"/>
          <p:nvPr/>
        </p:nvSpPr>
        <p:spPr>
          <a:xfrm>
            <a:off x="811293" y="880841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Consequently, using Gram-Schmidt orthogonalization we obtain the basis of         . Similarly, with appropriate shifting and scaling, we obtain the basis of          .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Further, it has the property of </a:t>
            </a:r>
            <a:r>
              <a:rPr lang="en-US" dirty="0">
                <a:solidFill>
                  <a:schemeClr val="tx2">
                    <a:lumMod val="10000"/>
                  </a:schemeClr>
                </a:solidFill>
                <a:latin typeface="Lato"/>
                <a:ea typeface="Lato"/>
                <a:cs typeface="Lato"/>
                <a:sym typeface="Lato"/>
              </a:rPr>
              <a:t>vanishing moments</a:t>
            </a: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This yields the compression of the kernel; consider the Taylor expansion of smooth function: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Multiwavelet Transform</a:t>
            </a:r>
          </a:p>
        </p:txBody>
      </p:sp>
      <p:sp>
        <p:nvSpPr>
          <p:cNvPr id="2" name="Google Shape;88;p12 1">
            <a:extLst>
              <a:ext uri="{FF2B5EF4-FFF2-40B4-BE49-F238E27FC236}">
                <a16:creationId xmlns:a16="http://schemas.microsoft.com/office/drawing/2014/main" id="{CC38BA50-D591-0CF9-9BA9-0E7C2D16E83D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400"/>
              <a:buFont typeface="Raleway"/>
              <a:buNone/>
              <a:tabLst/>
              <a:defRPr/>
            </a:pPr>
            <a:r>
              <a:rPr lang="en-US" sz="1100" b="1" dirty="0">
                <a:solidFill>
                  <a:srgbClr val="2185C5"/>
                </a:solidFill>
              </a:rPr>
              <a:t>2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185C5"/>
                </a:solidFill>
                <a:effectLst/>
                <a:uLnTx/>
                <a:uFillTx/>
                <a:latin typeface="Raleway"/>
                <a:sym typeface="Raleway"/>
              </a:rPr>
              <a:t>. Introduction to Multiwavelet space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42F39F-29BD-4D4C-5ABA-6125D7A653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4489" y="1022168"/>
            <a:ext cx="331811" cy="29388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B5F2BB6-F071-2287-D254-C06B98354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0586" y="1231900"/>
            <a:ext cx="382661" cy="2968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4136322-D832-9564-4394-3A01376C78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44078" y="1814163"/>
            <a:ext cx="5069472" cy="842028"/>
          </a:xfrm>
          <a:prstGeom prst="rect">
            <a:avLst/>
          </a:prstGeom>
        </p:spPr>
      </p:pic>
      <p:pic>
        <p:nvPicPr>
          <p:cNvPr id="12" name="그림 11" descr="\documentclass{article}&#10;\usepackage{amsmath}&#10;\usepackage{amsfonts}&#10;\pagestyle{empty}&#10;\begin{document}&#10;&#10;$f(x) = f(x_0) + \sum_{j=1}^{k-1} \frac{f^{(j)}(x_0)}{j!} (x-x_0)^j + R_k$&#10;&#10;&#10;\end{document}" title="IguanaTex Bitmap Display">
            <a:extLst>
              <a:ext uri="{FF2B5EF4-FFF2-40B4-BE49-F238E27FC236}">
                <a16:creationId xmlns:a16="http://schemas.microsoft.com/office/drawing/2014/main" id="{981A2445-BB98-5885-5683-DD7C9EA8BD7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207341" y="3422502"/>
            <a:ext cx="3859505" cy="334019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A1AAB79-3C01-8C6F-9DB3-9DDF1BC5CD43}"/>
              </a:ext>
            </a:extLst>
          </p:cNvPr>
          <p:cNvCxnSpPr/>
          <p:nvPr/>
        </p:nvCxnSpPr>
        <p:spPr>
          <a:xfrm flipV="1">
            <a:off x="3549650" y="3162300"/>
            <a:ext cx="1708150" cy="81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7" name="그림 16" descr="\documentclass{article}&#10;\usepackage{amsmath}&#10;\usepackage{amsfonts}&#10;\pagestyle{empty}&#10;\begin{document}&#10;&#10;$0$&#10;&#10;&#10;\end{document}" title="IguanaTex Bitmap Display">
            <a:extLst>
              <a:ext uri="{FF2B5EF4-FFF2-40B4-BE49-F238E27FC236}">
                <a16:creationId xmlns:a16="http://schemas.microsoft.com/office/drawing/2014/main" id="{48351C7F-AB36-654C-4F97-0088851D8DE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368930" y="3128087"/>
            <a:ext cx="86552" cy="13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12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8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94;p13">
            <a:extLst>
              <a:ext uri="{FF2B5EF4-FFF2-40B4-BE49-F238E27FC236}">
                <a16:creationId xmlns:a16="http://schemas.microsoft.com/office/drawing/2014/main" id="{43C64FD3-04E2-4912-8DEA-4F2261C95CA5}"/>
              </a:ext>
            </a:extLst>
          </p:cNvPr>
          <p:cNvSpPr txBox="1"/>
          <p:nvPr/>
        </p:nvSpPr>
        <p:spPr>
          <a:xfrm>
            <a:off x="811293" y="880841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Multiwavelet Transform</a:t>
            </a:r>
          </a:p>
        </p:txBody>
      </p:sp>
      <p:sp>
        <p:nvSpPr>
          <p:cNvPr id="2" name="Google Shape;88;p12 1">
            <a:extLst>
              <a:ext uri="{FF2B5EF4-FFF2-40B4-BE49-F238E27FC236}">
                <a16:creationId xmlns:a16="http://schemas.microsoft.com/office/drawing/2014/main" id="{CC38BA50-D591-0CF9-9BA9-0E7C2D16E83D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400"/>
              <a:buFont typeface="Raleway"/>
              <a:buNone/>
              <a:tabLst/>
              <a:defRPr/>
            </a:pPr>
            <a:r>
              <a:rPr lang="en-US" sz="1100" b="1" dirty="0">
                <a:solidFill>
                  <a:srgbClr val="2185C5"/>
                </a:solidFill>
              </a:rPr>
              <a:t>2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185C5"/>
                </a:solidFill>
                <a:effectLst/>
                <a:uLnTx/>
                <a:uFillTx/>
                <a:latin typeface="Raleway"/>
                <a:sym typeface="Raleway"/>
              </a:rPr>
              <a:t>. Introduction to Multiwavelet space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41CF99-1FEC-4973-BFCE-0B32D6847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404" y="998628"/>
            <a:ext cx="6686550" cy="3430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74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8480575" y="4696933"/>
            <a:ext cx="548700" cy="3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" sz="1300" b="0" i="0" u="none" strike="noStrike" kern="0" cap="none" spc="0" normalizeH="0" baseline="0" noProof="0">
                <a:ln>
                  <a:noFill/>
                </a:ln>
                <a:solidFill>
                  <a:srgbClr val="97ABBC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9</a:t>
            </a:fld>
            <a:endParaRPr kumimoji="0" sz="1300" b="0" i="0" u="none" strike="noStrike" kern="0" cap="none" spc="0" normalizeH="0" baseline="0" noProof="0">
              <a:ln>
                <a:noFill/>
              </a:ln>
              <a:solidFill>
                <a:srgbClr val="97ABBC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" name="Google Shape;94;p13">
            <a:extLst>
              <a:ext uri="{FF2B5EF4-FFF2-40B4-BE49-F238E27FC236}">
                <a16:creationId xmlns:a16="http://schemas.microsoft.com/office/drawing/2014/main" id="{43C64FD3-04E2-4912-8DEA-4F2261C95CA5}"/>
              </a:ext>
            </a:extLst>
          </p:cNvPr>
          <p:cNvSpPr txBox="1"/>
          <p:nvPr/>
        </p:nvSpPr>
        <p:spPr>
          <a:xfrm>
            <a:off x="811293" y="880841"/>
            <a:ext cx="7146403" cy="3389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Multiwavelet filters are the linear coefficients of the              written as a linear combination of the basis of        . We denote it as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In detail, for given           the multiwavelet coefficients at scale     is defined by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endParaRPr lang="en-US" dirty="0">
              <a:solidFill>
                <a:srgbClr val="677480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1100"/>
              <a:tabLst/>
              <a:defRPr/>
            </a:pPr>
            <a:r>
              <a:rPr lang="en-US" dirty="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rPr>
              <a:t>has the relation with the coefficients at scale             given by            </a:t>
            </a:r>
          </a:p>
        </p:txBody>
      </p:sp>
      <p:sp>
        <p:nvSpPr>
          <p:cNvPr id="6" name="Google Shape;88;p12">
            <a:extLst>
              <a:ext uri="{FF2B5EF4-FFF2-40B4-BE49-F238E27FC236}">
                <a16:creationId xmlns:a16="http://schemas.microsoft.com/office/drawing/2014/main" id="{61CBDD22-7ABC-F98E-E14E-C1699B20569D}"/>
              </a:ext>
            </a:extLst>
          </p:cNvPr>
          <p:cNvSpPr txBox="1">
            <a:spLocks/>
          </p:cNvSpPr>
          <p:nvPr/>
        </p:nvSpPr>
        <p:spPr>
          <a:xfrm>
            <a:off x="613611" y="499314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200" b="1" dirty="0">
                <a:latin typeface="Raleway" pitchFamily="2" charset="0"/>
                <a:ea typeface="나눔고딕" panose="020D0604000000000000" pitchFamily="50" charset="-127"/>
              </a:rPr>
              <a:t>Multiwavelet Transform</a:t>
            </a:r>
          </a:p>
        </p:txBody>
      </p:sp>
      <p:sp>
        <p:nvSpPr>
          <p:cNvPr id="2" name="Google Shape;88;p12 1">
            <a:extLst>
              <a:ext uri="{FF2B5EF4-FFF2-40B4-BE49-F238E27FC236}">
                <a16:creationId xmlns:a16="http://schemas.microsoft.com/office/drawing/2014/main" id="{CC38BA50-D591-0CF9-9BA9-0E7C2D16E83D}"/>
              </a:ext>
            </a:extLst>
          </p:cNvPr>
          <p:cNvSpPr txBox="1">
            <a:spLocks/>
          </p:cNvSpPr>
          <p:nvPr/>
        </p:nvSpPr>
        <p:spPr>
          <a:xfrm>
            <a:off x="147267" y="0"/>
            <a:ext cx="3523483" cy="3815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Raleway"/>
              <a:buNone/>
              <a:defRPr sz="4400" b="0" i="0" u="none" strike="noStrike" cap="non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400"/>
              <a:buFont typeface="Raleway"/>
              <a:buNone/>
              <a:tabLst/>
              <a:defRPr/>
            </a:pPr>
            <a:r>
              <a:rPr lang="en-US" sz="1100" b="1" dirty="0">
                <a:solidFill>
                  <a:srgbClr val="2185C5"/>
                </a:solidFill>
              </a:rPr>
              <a:t>2</a:t>
            </a:r>
            <a:r>
              <a:rPr kumimoji="0" lang="en-US" sz="1100" b="1" i="0" u="none" strike="noStrike" kern="0" cap="none" spc="0" normalizeH="0" baseline="0" noProof="0" dirty="0">
                <a:ln>
                  <a:noFill/>
                </a:ln>
                <a:solidFill>
                  <a:srgbClr val="2185C5"/>
                </a:solidFill>
                <a:effectLst/>
                <a:uLnTx/>
                <a:uFillTx/>
                <a:latin typeface="Raleway"/>
                <a:sym typeface="Raleway"/>
              </a:rPr>
              <a:t>. Introduction to Multiwavelet space</a:t>
            </a:r>
          </a:p>
        </p:txBody>
      </p:sp>
      <p:pic>
        <p:nvPicPr>
          <p:cNvPr id="4" name="그림 3" descr="\documentclass{article}&#10;\usepackage{amsmath}&#10;\usepackage{amsfonts}&#10;\pagestyle{empty}&#10;\begin{document}&#10;&#10;$\phi_i, \psi_i$&#10;&#10;&#10;\end{document}" title="IguanaTex Bitmap Display">
            <a:extLst>
              <a:ext uri="{FF2B5EF4-FFF2-40B4-BE49-F238E27FC236}">
                <a16:creationId xmlns:a16="http://schemas.microsoft.com/office/drawing/2014/main" id="{4498DEEB-5AD3-9023-0765-4093DEA590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060951" y="1054100"/>
            <a:ext cx="449829" cy="1816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C618484-C39C-0836-5508-12174C48533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0189" y="1235738"/>
            <a:ext cx="327061" cy="266494"/>
          </a:xfrm>
          <a:prstGeom prst="rect">
            <a:avLst/>
          </a:prstGeom>
        </p:spPr>
      </p:pic>
      <p:pic>
        <p:nvPicPr>
          <p:cNvPr id="35" name="그림 34" descr="\documentclass{article}&#10;\usepackage{amsmath}&#10;\usepackage{amsfonts}&#10;\pagestyle{empty}&#10;\begin{document}&#10;&#10;$\begin{pmatrix} H^{(0)} &amp;H^{(1)} \\ G^{(0)} &amp; G^{(1)}\end{pmatrix}, \quad H^{(i)},G^{(i)} \in M_{(k,k)}(\mathbb{R})$&#10;&#10;&#10;\end{document}" title="IguanaTex Bitmap Display">
            <a:extLst>
              <a:ext uri="{FF2B5EF4-FFF2-40B4-BE49-F238E27FC236}">
                <a16:creationId xmlns:a16="http://schemas.microsoft.com/office/drawing/2014/main" id="{B2762EB6-D133-8A96-37AB-C99AE91570F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717801" y="1543948"/>
            <a:ext cx="3501105" cy="494933"/>
          </a:xfrm>
          <a:prstGeom prst="rect">
            <a:avLst/>
          </a:prstGeom>
        </p:spPr>
      </p:pic>
      <p:pic>
        <p:nvPicPr>
          <p:cNvPr id="20" name="그림 19" descr="\documentclass{article}&#10;\usepackage{amsmath}&#10;\usepackage{amsfonts}&#10;\pagestyle{empty}&#10;\begin{document}&#10;&#10;$f(x)$&#10;&#10;&#10;\end{document}" title="IguanaTex Bitmap Display">
            <a:extLst>
              <a:ext uri="{FF2B5EF4-FFF2-40B4-BE49-F238E27FC236}">
                <a16:creationId xmlns:a16="http://schemas.microsoft.com/office/drawing/2014/main" id="{FB54A7F0-0C96-1011-E127-BADD4BAA241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353306" y="2157389"/>
            <a:ext cx="364495" cy="203581"/>
          </a:xfrm>
          <a:prstGeom prst="rect">
            <a:avLst/>
          </a:prstGeom>
        </p:spPr>
      </p:pic>
      <p:pic>
        <p:nvPicPr>
          <p:cNvPr id="22" name="그림 21" descr="\documentclass{article}&#10;\usepackage{amsmath}&#10;\usepackage{amsfonts}&#10;\pagestyle{empty}&#10;\begin{document}&#10;&#10;$n$&#10;&#10;&#10;\end{document}" title="IguanaTex Bitmap Display">
            <a:extLst>
              <a:ext uri="{FF2B5EF4-FFF2-40B4-BE49-F238E27FC236}">
                <a16:creationId xmlns:a16="http://schemas.microsoft.com/office/drawing/2014/main" id="{71690CED-A10F-F08A-5F99-3C4EEF58BD39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772150" y="2216924"/>
            <a:ext cx="110933" cy="9142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28610E2C-8858-6225-FC0A-4B62C18450F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102054" y="2510277"/>
            <a:ext cx="1761742" cy="29362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E697E7FC-F44E-CDFF-86B1-4179923923D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84494" y="2494928"/>
            <a:ext cx="1968044" cy="324322"/>
          </a:xfrm>
          <a:prstGeom prst="rect">
            <a:avLst/>
          </a:prstGeom>
        </p:spPr>
      </p:pic>
      <p:pic>
        <p:nvPicPr>
          <p:cNvPr id="29" name="그림 28" descr="\documentclass{article}&#10;\usepackage{amsmath}&#10;\usepackage{amsfonts}&#10;\pagestyle{empty}&#10;\begin{document}&#10;&#10;$n+1$&#10;&#10;&#10;\end{document}" title="IguanaTex Bitmap Display">
            <a:extLst>
              <a:ext uri="{FF2B5EF4-FFF2-40B4-BE49-F238E27FC236}">
                <a16:creationId xmlns:a16="http://schemas.microsoft.com/office/drawing/2014/main" id="{A2C340F9-99BB-F0F3-DCCC-0CBE0EFE8CB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477812" y="3044108"/>
            <a:ext cx="449827" cy="15116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0D44F791-EB37-61E2-96EB-0090D5810F78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/>
          <a:stretch/>
        </p:blipFill>
        <p:spPr>
          <a:xfrm>
            <a:off x="1489120" y="3525368"/>
            <a:ext cx="2752140" cy="833346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8B9216CC-B3D6-1FFE-D4D6-3A34FF6520F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26164" y="3569007"/>
            <a:ext cx="3113837" cy="643075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ADF388CE-0F6F-BD0C-A7CB-5A841521F053}"/>
              </a:ext>
            </a:extLst>
          </p:cNvPr>
          <p:cNvSpPr/>
          <p:nvPr/>
        </p:nvSpPr>
        <p:spPr>
          <a:xfrm>
            <a:off x="4991100" y="3505200"/>
            <a:ext cx="463550" cy="741316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2F016CD-05F0-51B4-C6A5-8D652552E07F}"/>
              </a:ext>
            </a:extLst>
          </p:cNvPr>
          <p:cNvSpPr txBox="1"/>
          <p:nvPr/>
        </p:nvSpPr>
        <p:spPr>
          <a:xfrm>
            <a:off x="4459403" y="4316674"/>
            <a:ext cx="20256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accent3"/>
                </a:solidFill>
              </a:rPr>
              <a:t>Correction term due to difference in measure  </a:t>
            </a:r>
            <a:endParaRPr lang="ko-KR" altLang="en-US" sz="1100" dirty="0">
              <a:solidFill>
                <a:schemeClr val="accent3"/>
              </a:solidFill>
            </a:endParaRPr>
          </a:p>
        </p:txBody>
      </p:sp>
      <p:pic>
        <p:nvPicPr>
          <p:cNvPr id="39" name="그림 38" descr="\documentclass{article}&#10;\usepackage{amsmath}&#10;\usepackage{amsfonts}&#10;\pagestyle{empty}&#10;\begin{document}&#10;&#10;$\mu_0,\mu_1$&#10;&#10;&#10;\end{document}" title="IguanaTex Bitmap Display">
            <a:extLst>
              <a:ext uri="{FF2B5EF4-FFF2-40B4-BE49-F238E27FC236}">
                <a16:creationId xmlns:a16="http://schemas.microsoft.com/office/drawing/2014/main" id="{6679C20F-F125-09AE-24B3-ECBC90069339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5969000" y="4586531"/>
            <a:ext cx="334400" cy="9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86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8.74016"/>
  <p:tag name="ORIGINALWIDTH" val="185.2269"/>
  <p:tag name="LATEXADDIN" val="\documentclass{article}&#10;\usepackage{amsmath}&#10;\usepackage{amsfonts}&#10;\pagestyle{empty}&#10;\begin{document}&#10;&#10;$a, u$&#10;&#10;&#10;\end{document}"/>
  <p:tag name="IGUANATEXSIZE" val="16"/>
  <p:tag name="IGUANATEXCURSOR" val="108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.49307"/>
  <p:tag name="ORIGINALWIDTH" val="66.74165"/>
  <p:tag name="LATEXADDIN" val="\documentclass{article}&#10;\usepackage{amsmath}&#10;\usepackage{amsfonts}&#10;\pagestyle{empty}&#10;\begin{document}&#10;&#10;$\sigma$&#10;&#10;&#10;\end{document}"/>
  <p:tag name="IGUANATEXSIZE" val="14"/>
  <p:tag name="IGUANATEXCURSOR" val="110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8.24149"/>
  <p:tag name="LATEXADDIN" val="\documentclass{article}&#10;\usepackage{amsmath}&#10;\usepackage{amsfonts}&#10;\pagestyle{empty}&#10;\begin{document}&#10;&#10;$n$&#10;&#10;&#10;\end{document}"/>
  <p:tag name="IGUANATEXSIZE" val="16"/>
  <p:tag name="IGUANATEXCURSOR" val="105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983.1271"/>
  <p:tag name="LATEXADDIN" val="\documentclass{article}&#10;\usepackage{amsmath}&#10;\usepackage{amsfonts}&#10;\pagestyle{empty}&#10;\begin{document}&#10;&#10;$\{ \phi_0, \phi_1, \cdots, \phi_{k-1}\}$&#10;&#10;&#10;\end{document}"/>
  <p:tag name="IGUANATEXSIZE" val="16"/>
  <p:tag name="IGUANATEXCURSOR" val="141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5.4743"/>
  <p:tag name="ORIGINALWIDTH" val="2374.203"/>
  <p:tag name="LATEXADDIN" val="\documentclass{article}&#10;\usepackage{amsmath}&#10;\usepackage{amsfonts}&#10;\pagestyle{empty}&#10;\begin{document}&#10;&#10;$f(x) = f(x_0) + \sum_{j=1}^{k-1} \frac{f^{(j)}(x_0)}{j!} (x-x_0)^j + R_k$&#10;&#10;&#10;\end{document}"/>
  <p:tag name="IGUANATEXSIZE" val="16"/>
  <p:tag name="IGUANATEXCURSOR" val="176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.48929"/>
  <p:tag name="ORIGINALWIDTH" val="53.24331"/>
  <p:tag name="LATEXADDIN" val="\documentclass{article}&#10;\usepackage{amsmath}&#10;\usepackage{amsfonts}&#10;\pagestyle{empty}&#10;\begin{document}&#10;&#10;$0$&#10;&#10;&#10;\end{document}"/>
  <p:tag name="IGUANATEXSIZE" val="16"/>
  <p:tag name="IGUANATEXCURSOR" val="105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276.7154"/>
  <p:tag name="LATEXADDIN" val="\documentclass{article}&#10;\usepackage{amsmath}&#10;\usepackage{amsfonts}&#10;\pagestyle{empty}&#10;\begin{document}&#10;&#10;$\phi_i, \psi_i$&#10;&#10;&#10;\end{document}"/>
  <p:tag name="IGUANATEXSIZE" val="16"/>
  <p:tag name="IGUANATEXCURSOR" val="118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4.462"/>
  <p:tag name="ORIGINALWIDTH" val="2153.731"/>
  <p:tag name="LATEXADDIN" val="\documentclass{article}&#10;\usepackage{amsmath}&#10;\usepackage{amsfonts}&#10;\pagestyle{empty}&#10;\begin{document}&#10;&#10;$\begin{pmatrix} H^{(0)} &amp;H^{(1)} \\ G^{(0)} &amp; G^{(1)}\end{pmatrix}, \quad H^{(i)},G^{(i)} \in M_{(k,k)}(\mathbb{R})$&#10;&#10;&#10;\end{document}"/>
  <p:tag name="IGUANATEXSIZE" val="16"/>
  <p:tag name="IGUANATEXCURSOR" val="192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224.222"/>
  <p:tag name="LATEXADDIN" val="\documentclass{article}&#10;\usepackage{amsmath}&#10;\usepackage{amsfonts}&#10;\pagestyle{empty}&#10;\begin{document}&#10;&#10;$f(x)$&#10;&#10;&#10;\end{document}"/>
  <p:tag name="IGUANATEXSIZE" val="16"/>
  <p:tag name="IGUANATEXCURSOR" val="108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.24299"/>
  <p:tag name="ORIGINALWIDTH" val="68.24149"/>
  <p:tag name="LATEXADDIN" val="\documentclass{article}&#10;\usepackage{amsmath}&#10;\usepackage{amsfonts}&#10;\pagestyle{empty}&#10;\begin{document}&#10;&#10;$n$&#10;&#10;&#10;\end{document}"/>
  <p:tag name="IGUANATEXSIZE" val="16"/>
  <p:tag name="IGUANATEXCURSOR" val="105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.98835"/>
  <p:tag name="ORIGINALWIDTH" val="276.7154"/>
  <p:tag name="LATEXADDIN" val="\documentclass{article}&#10;\usepackage{amsmath}&#10;\usepackage{amsfonts}&#10;\pagestyle{empty}&#10;\begin{document}&#10;&#10;$n+1$&#10;&#10;&#10;\end{document}"/>
  <p:tag name="IGUANATEXSIZE" val="16"/>
  <p:tag name="IGUANATEXCURSOR" val="107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amsfonts}&#10;\pagestyle{empty}&#10;\begin{document}&#10;&#10;$T$&#10;&#10;&#10;\end{document}"/>
  <p:tag name="IGUANATEXSIZE" val="16"/>
  <p:tag name="IGUANATEXCURSOR" val="105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.73976"/>
  <p:tag name="ORIGINALWIDTH" val="299.2126"/>
  <p:tag name="LATEXADDIN" val="\documentclass{article}&#10;\usepackage{amsmath}&#10;\usepackage{amsfonts}&#10;\pagestyle{empty}&#10;\begin{document}&#10;&#10;$\mu_0,\mu_1$&#10;&#10;&#10;\end{document}"/>
  <p:tag name="IGUANATEXSIZE" val="11"/>
  <p:tag name="IGUANATEXCURSOR" val="115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amsfonts}&#10;\pagestyle{empty}&#10;\begin{document}&#10;&#10;$T$&#10;&#10;&#10;\end{document}"/>
  <p:tag name="IGUANATEXSIZE" val="16"/>
  <p:tag name="IGUANATEXCURSOR" val="105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386.9517"/>
  <p:tag name="LATEXADDIN" val="\documentclass{article}&#10;\usepackage{amsmath}&#10;\usepackage{amsfonts}&#10;\pagestyle{empty}&#10;\begin{document}&#10;&#10;$K(x,y)$&#10;&#10;&#10;\end{document}"/>
  <p:tag name="IGUANATEXSIZE" val="14"/>
  <p:tag name="IGUANATEXCURSOR" val="110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28.2339"/>
  <p:tag name="LATEXADDIN" val="\documentclass{article}&#10;\usepackage{amsmath}&#10;\usepackage{amsfonts}&#10;\pagestyle{empty}&#10;\begin{document}&#10;&#10;$T_n$&#10;&#10;&#10;\end{document}"/>
  <p:tag name="IGUANATEXSIZE" val="16"/>
  <p:tag name="IGUANATEXCURSOR" val="108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amsfonts}&#10;\pagestyle{empty}&#10;\begin{document}&#10;&#10;$T$&#10;&#10;&#10;\end{document}"/>
  <p:tag name="IGUANATEXSIZE" val="16"/>
  <p:tag name="IGUANATEXCURSOR" val="105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.2328"/>
  <p:tag name="ORIGINALWIDTH" val="143.2321"/>
  <p:tag name="LATEXADDIN" val="\documentclass{article}&#10;\usepackage{amsmath}&#10;\usepackage{amsfonts}&#10;\pagestyle{empty}&#10;\begin{document}&#10;&#10;$V_n^k$&#10;&#10;&#10;\end{document}"/>
  <p:tag name="IGUANATEXSIZE" val="14"/>
  <p:tag name="IGUANATEXCURSOR" val="109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133.4833"/>
  <p:tag name="LATEXADDIN" val="\documentclass{article}&#10;\usepackage{amsmath}&#10;\usepackage{amsfonts}&#10;\pagestyle{empty}&#10;\begin{document}&#10;&#10;$P_n$&#10;&#10;&#10;\end{document}"/>
  <p:tag name="IGUANATEXSIZE" val="16"/>
  <p:tag name="IGUANATEXCURSOR" val="107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.2313"/>
  <p:tag name="ORIGINALWIDTH" val="1244.844"/>
  <p:tag name="LATEXADDIN" val="\documentclass{article}&#10;\usepackage{amsmath}&#10;\usepackage{amsfonts}&#10;\pagestyle{empty}&#10;\begin{document}&#10;&#10;$P_n(f) = \sum_{j,l} \langle f, \phi_{jl}^n \rangle \phi_{jl}^n$&#10;&#10;&#10;\end{document}"/>
  <p:tag name="IGUANATEXSIZE" val="16"/>
  <p:tag name="IGUANATEXCURSOR" val="166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680.165"/>
  <p:tag name="LATEXADDIN" val="\documentclass{article}&#10;\usepackage{amsmath}&#10;\usepackage{amsfonts}&#10;\pagestyle{empty}&#10;\begin{document}&#10;&#10;$T_n = P_n T P_n$&#10;&#10;&#10;\end{document}"/>
  <p:tag name="IGUANATEXSIZE" val="16"/>
  <p:tag name="IGUANATEXCURSOR" val="117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1.9872"/>
  <p:tag name="ORIGINALWIDTH" val="303.712"/>
  <p:tag name="LATEXADDIN" val="\documentclass{article}&#10;\usepackage{amsmath}&#10;\usepackage{amsfonts}&#10;\pagestyle{empty}&#10;\begin{document}&#10;&#10;$L \geq 0$&#10;&#10;&#10;\end{document}"/>
  <p:tag name="IGUANATEXSIZE" val="16"/>
  <p:tag name="IGUANATEXCURSOR" val="112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484.4395"/>
  <p:tag name="LATEXADDIN" val="\documentclass{article}&#10;\usepackage{amsmath}&#10;\usepackage{amsfonts}&#10;\pagestyle{empty}&#10;\begin{document}&#10;&#10;$T(a)= u$&#10;&#10;&#10;\end{document}"/>
  <p:tag name="IGUANATEXSIZE" val="16"/>
  <p:tag name="IGUANATEXCURSOR" val="111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680.165"/>
  <p:tag name="LATEXADDIN" val="\documentclass{article}&#10;\usepackage{amsmath}&#10;\usepackage{amsfonts}&#10;\pagestyle{empty}&#10;\begin{document}&#10;&#10;$T_n = P_n T P_n$&#10;&#10;&#10;\end{document}"/>
  <p:tag name="IGUANATEXSIZE" val="16"/>
  <p:tag name="IGUANATEXCURSOR" val="117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95.9505"/>
  <p:tag name="LATEXADDIN" val="\documentclass{article}&#10;\usepackage{amsmath}&#10;\usepackage{amsfonts}&#10;\pagestyle{empty}&#10;\begin{document}&#10;&#10;$A,B,C$&#10;&#10;&#10;\end{document}"/>
  <p:tag name="IGUANATEXSIZE" val="14"/>
  <p:tag name="IGUANATEXCURSOR" val="109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215.2231"/>
  <p:tag name="LATEXADDIN" val="\documentclass{article}&#10;\usepackage{amsmath}&#10;\usepackage{amsfonts}&#10;\pagestyle{empty}&#10;\begin{document}&#10;&#10;$\iff$&#10;&#10;&#10;\end{document}"/>
  <p:tag name="IGUANATEXSIZE" val="16"/>
  <p:tag name="IGUANATEXCURSOR" val="108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187.4765"/>
  <p:tag name="LATEXADDIN" val="\documentclass{article}&#10;\usepackage{amsmath}&#10;\usepackage{amsfonts}&#10;\pagestyle{empty}&#10;\begin{document}&#10;&#10;$\implies$&#10;&#10;&#10;\end{document}"/>
  <p:tag name="IGUANATEXSIZE" val="16"/>
  <p:tag name="IGUANATEXCURSOR" val="112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187.4765"/>
  <p:tag name="LATEXADDIN" val="\documentclass{article}&#10;\usepackage{amsmath}&#10;\usepackage{amsfonts}&#10;\pagestyle{empty}&#10;\begin{document}&#10;&#10;$\implies$&#10;&#10;&#10;\end{document}"/>
  <p:tag name="IGUANATEXSIZE" val="16"/>
  <p:tag name="IGUANATEXCURSOR" val="112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74126"/>
  <p:tag name="ORIGINALWIDTH" val="187.4765"/>
  <p:tag name="LATEXADDIN" val="\documentclass{article}&#10;\usepackage{amsmath}&#10;\usepackage{amsfonts}&#10;\pagestyle{empty}&#10;\begin{document}&#10;&#10;$\implies$&#10;&#10;&#10;\end{document}"/>
  <p:tag name="IGUANATEXSIZE" val="16"/>
  <p:tag name="IGUANATEXCURSOR" val="112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98952"/>
  <p:tag name="ORIGINALWIDTH" val="85.48929"/>
  <p:tag name="LATEXADDIN" val="\documentclass{article}&#10;\usepackage{amsmath}&#10;\usepackage{amsfonts}&#10;\pagestyle{empty}&#10;\begin{document}&#10;&#10;$T$&#10;&#10;&#10;\end{document}"/>
  <p:tag name="IGUANATEXSIZE" val="16"/>
  <p:tag name="IGUANATEXCURSOR" val="106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.237"/>
  <p:tag name="ORIGINALWIDTH" val="902.1373"/>
  <p:tag name="LATEXADDIN" val="\documentclass{article}&#10;\usepackage{amsmath}&#10;\usepackage{amsfonts}&#10;\pagestyle{empty}&#10;\begin{document}&#10;&#10;$K : D \times D \to L^2$&#10;&#10;&#10;\end{document}"/>
  <p:tag name="IGUANATEXSIZE" val="16"/>
  <p:tag name="IGUANATEXCURSOR" val="126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.7319"/>
  <p:tag name="ORIGINALWIDTH" val="1512.561"/>
  <p:tag name="LATEXADDIN" val="\documentclass{article}&#10;\usepackage{amsmath}&#10;\usepackage{amsfonts}&#10;\pagestyle{empty}&#10;\begin{document}&#10;&#10;$T(a)[x] = \int_D K(x,y) a(y) dy$.&#10;&#10;&#10;\end{document}"/>
  <p:tag name="IGUANATEXSIZE" val="16"/>
  <p:tag name="IGUANATEXCURSOR" val="137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2.7372"/>
  <p:tag name="ORIGINALWIDTH" val="124.4844"/>
  <p:tag name="LATEXADDIN" val="\documentclass{article}&#10;\usepackage{amsmath}&#10;\usepackage{amsfonts}&#10;\pagestyle{empty}&#10;\begin{document}&#10;&#10;$L^2$&#10;&#10;&#10;\end{document}"/>
  <p:tag name="IGUANATEXSIZE" val="16"/>
  <p:tag name="IGUANATEXCURSOR" val="107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.9865"/>
  <p:tag name="ORIGINALWIDTH" val="1394.076"/>
  <p:tag name="LATEXADDIN" val="\documentclass{article}&#10;\usepackage{amsmath}&#10;\usepackage{amsfonts}&#10;\pagestyle{empty}&#10;\begin{document}&#10;&#10;$T = T_1 \circ \sigma \circ T_2 \cdots \sigma \circ T_N,$&#10;&#10;&#10;\end{document}"/>
  <p:tag name="IGUANATEXSIZE" val="16"/>
  <p:tag name="IGUANATEXCURSOR" val="159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4871"/>
  <p:tag name="ORIGINALWIDTH" val="101.2373"/>
  <p:tag name="LATEXADDIN" val="\documentclass{article}&#10;\usepackage{amsmath}&#10;\usepackage{amsfonts}&#10;\pagestyle{empty}&#10;\begin{document}&#10;&#10;$T_i$&#10;&#10;\end{document}"/>
  <p:tag name="IGUANATEXSIZE" val="16"/>
  <p:tag name="IGUANATEXCURSOR" val="107"/>
  <p:tag name="TRANSPARENCY" val="True"/>
  <p:tag name="LATEXENGINEID" val="0"/>
  <p:tag name="TEMPFOLDER" val="C:\texlive\2021\bin\win32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Antonio template">
  <a:themeElements>
    <a:clrScheme name="Custom 347">
      <a:dk1>
        <a:srgbClr val="677480"/>
      </a:dk1>
      <a:lt1>
        <a:srgbClr val="FFFFFF"/>
      </a:lt1>
      <a:dk2>
        <a:srgbClr val="2185C5"/>
      </a:dk2>
      <a:lt2>
        <a:srgbClr val="DEE2E6"/>
      </a:lt2>
      <a:accent1>
        <a:srgbClr val="2185C5"/>
      </a:accent1>
      <a:accent2>
        <a:srgbClr val="7ECEFD"/>
      </a:accent2>
      <a:accent3>
        <a:srgbClr val="F20253"/>
      </a:accent3>
      <a:accent4>
        <a:srgbClr val="FF9715"/>
      </a:accent4>
      <a:accent5>
        <a:srgbClr val="1C3AA9"/>
      </a:accent5>
      <a:accent6>
        <a:srgbClr val="97ABBC"/>
      </a:accent6>
      <a:hlink>
        <a:srgbClr val="2185C5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A334650EA07264E90E683F9B00B1112" ma:contentTypeVersion="4" ma:contentTypeDescription="새 문서를 만듭니다." ma:contentTypeScope="" ma:versionID="e0360f08962cecb49ace15bb262bf324">
  <xsd:schema xmlns:xsd="http://www.w3.org/2001/XMLSchema" xmlns:xs="http://www.w3.org/2001/XMLSchema" xmlns:p="http://schemas.microsoft.com/office/2006/metadata/properties" xmlns:ns3="eacb908b-a100-4446-ae75-72d219b35b05" targetNamespace="http://schemas.microsoft.com/office/2006/metadata/properties" ma:root="true" ma:fieldsID="21f7218c465166b7592999c078ac7333" ns3:_="">
    <xsd:import namespace="eacb908b-a100-4446-ae75-72d219b35b0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cb908b-a100-4446-ae75-72d219b35b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750F5D-7E7B-4987-8B9C-CC4605662144}">
  <ds:schemaRefs>
    <ds:schemaRef ds:uri="http://schemas.openxmlformats.org/package/2006/metadata/core-properties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eacb908b-a100-4446-ae75-72d219b35b05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28487C7C-346E-483B-AD78-CF256C4023D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cb908b-a100-4446-ae75-72d219b35b0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91EBE2D-4F9B-432F-AE25-19B266B5821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1570</TotalTime>
  <Words>1574</Words>
  <Application>Microsoft Office PowerPoint</Application>
  <PresentationFormat>화면 슬라이드 쇼(16:9)</PresentationFormat>
  <Paragraphs>314</Paragraphs>
  <Slides>31</Slides>
  <Notes>31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5" baseType="lpstr">
      <vt:lpstr>Arial</vt:lpstr>
      <vt:lpstr>Raleway</vt:lpstr>
      <vt:lpstr>Lato</vt:lpstr>
      <vt:lpstr>Antonio template</vt:lpstr>
      <vt:lpstr>Self-Adaptive Multiwavelet-Based Operator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MAS557_project</dc:title>
  <dc:creator>Admin</dc:creator>
  <cp:lastModifiedBy>이성종</cp:lastModifiedBy>
  <cp:revision>142</cp:revision>
  <cp:lastPrinted>2022-05-08T15:19:31Z</cp:lastPrinted>
  <dcterms:modified xsi:type="dcterms:W3CDTF">2024-06-04T00:37:03Z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0x010100CA334650EA07264E90E683F9B00B1112</vt:lpwstr>
  </property>
</Properties>
</file>